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12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2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9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2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00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6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6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B338F-EE2A-40E6-B0FE-07E304CE96D2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2C922-4A2D-4A95-BDE6-FA42DC7E8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87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BOOK B: Phrase to short sentence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97078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Looking at:</a:t>
            </a:r>
          </a:p>
          <a:p>
            <a:r>
              <a:rPr lang="en-GB" dirty="0" smtClean="0"/>
              <a:t>Single nouns +</a:t>
            </a:r>
            <a:r>
              <a:rPr lang="en-GB" baseline="0" dirty="0" smtClean="0"/>
              <a:t> indefinite articles +</a:t>
            </a:r>
            <a:r>
              <a:rPr lang="en-GB" dirty="0" smtClean="0"/>
              <a:t>gender</a:t>
            </a:r>
          </a:p>
          <a:p>
            <a:r>
              <a:rPr lang="en-GB" dirty="0" smtClean="0"/>
              <a:t>Adjectives + agreement</a:t>
            </a:r>
          </a:p>
          <a:p>
            <a:r>
              <a:rPr lang="en-GB" dirty="0" smtClean="0"/>
              <a:t>First</a:t>
            </a:r>
            <a:r>
              <a:rPr lang="en-GB" baseline="0" dirty="0" smtClean="0"/>
              <a:t> connective: </a:t>
            </a:r>
            <a:r>
              <a:rPr lang="en-GB" i="1" baseline="0" dirty="0" smtClean="0"/>
              <a:t>and</a:t>
            </a:r>
          </a:p>
          <a:p>
            <a:r>
              <a:rPr lang="en-GB" baseline="0" dirty="0" smtClean="0"/>
              <a:t>Cognates</a:t>
            </a:r>
          </a:p>
          <a:p>
            <a:r>
              <a:rPr lang="en-GB" baseline="0" dirty="0" smtClean="0"/>
              <a:t>Punctuation &amp; accents</a:t>
            </a:r>
          </a:p>
          <a:p>
            <a:r>
              <a:rPr lang="en-GB" baseline="0" dirty="0" smtClean="0"/>
              <a:t>First verb ( it is)</a:t>
            </a:r>
          </a:p>
          <a:p>
            <a:r>
              <a:rPr lang="en-GB" baseline="0" dirty="0" smtClean="0"/>
              <a:t>Simple questions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32040" y="1556792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38139" y="1618795"/>
            <a:ext cx="4114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baseline="0" dirty="0" smtClean="0"/>
              <a:t>PLUS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0" dirty="0" smtClean="0"/>
              <a:t>Word 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0" dirty="0" smtClean="0"/>
              <a:t>More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0" dirty="0" smtClean="0"/>
              <a:t>More connectives?  </a:t>
            </a:r>
            <a:r>
              <a:rPr lang="en-GB" sz="2800" i="1" baseline="0" dirty="0" smtClean="0"/>
              <a:t>But?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aseline="0" dirty="0" smtClean="0"/>
              <a:t>More verbs (present tense): je/</a:t>
            </a:r>
            <a:r>
              <a:rPr lang="en-GB" sz="2800" baseline="0" dirty="0" err="1" smtClean="0"/>
              <a:t>tu</a:t>
            </a:r>
            <a:r>
              <a:rPr lang="en-GB" sz="2800" baseline="0" dirty="0" smtClean="0"/>
              <a:t>/ nous/</a:t>
            </a:r>
            <a:r>
              <a:rPr lang="en-GB" sz="2800" baseline="0" dirty="0" err="1" smtClean="0"/>
              <a:t>ils</a:t>
            </a:r>
            <a:r>
              <a:rPr lang="en-GB" sz="2800" baseline="0" dirty="0" smtClean="0"/>
              <a:t>/</a:t>
            </a:r>
            <a:r>
              <a:rPr lang="en-GB" sz="2800" baseline="0" dirty="0" err="1" smtClean="0"/>
              <a:t>elles</a:t>
            </a:r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2"/>
          <a:stretch/>
        </p:blipFill>
        <p:spPr bwMode="auto">
          <a:xfrm>
            <a:off x="-900608" y="-269925"/>
            <a:ext cx="10657184" cy="71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95536" y="260648"/>
            <a:ext cx="3312368" cy="1512168"/>
          </a:xfrm>
          <a:prstGeom prst="wedgeRoundRectCallout">
            <a:avLst>
              <a:gd name="adj1" fmla="val 41883"/>
              <a:gd name="adj2" fmla="val 8129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Salut</a:t>
            </a:r>
            <a:r>
              <a:rPr lang="en-GB" sz="2800" b="1" dirty="0" smtClean="0"/>
              <a:t>, je </a:t>
            </a:r>
            <a:r>
              <a:rPr lang="en-GB" sz="2800" b="1" dirty="0" err="1" smtClean="0"/>
              <a:t>m’appelle</a:t>
            </a:r>
            <a:r>
              <a:rPr lang="en-GB" sz="2800" b="1" dirty="0" smtClean="0"/>
              <a:t> Joshua, </a:t>
            </a:r>
            <a:r>
              <a:rPr lang="en-GB" sz="2800" b="1" dirty="0" err="1" smtClean="0"/>
              <a:t>j’ai</a:t>
            </a:r>
            <a:r>
              <a:rPr lang="en-GB" sz="2800" b="1" dirty="0" smtClean="0"/>
              <a:t> 8 </a:t>
            </a:r>
            <a:r>
              <a:rPr lang="en-GB" sz="2800" b="1" dirty="0" err="1" smtClean="0"/>
              <a:t>ans</a:t>
            </a:r>
            <a:endParaRPr lang="en-GB" sz="2800" b="1" dirty="0" smtClean="0"/>
          </a:p>
          <a:p>
            <a:pPr algn="ctr"/>
            <a:r>
              <a:rPr lang="en-GB" sz="2800" b="1" dirty="0" err="1" smtClean="0"/>
              <a:t>J’habite</a:t>
            </a:r>
            <a:r>
              <a:rPr lang="en-GB" sz="2800" b="1" dirty="0" smtClean="0"/>
              <a:t> au Kenya</a:t>
            </a:r>
            <a:endParaRPr lang="en-GB" sz="2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61995" y="260648"/>
            <a:ext cx="3842453" cy="1872208"/>
          </a:xfrm>
          <a:prstGeom prst="wedgeRoundRectCallout">
            <a:avLst>
              <a:gd name="adj1" fmla="val 4081"/>
              <a:gd name="adj2" fmla="val 6411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…</a:t>
            </a:r>
            <a:r>
              <a:rPr lang="en-GB" sz="2800" b="1" dirty="0" smtClean="0"/>
              <a:t>et je </a:t>
            </a:r>
            <a:r>
              <a:rPr lang="en-GB" sz="2800" b="1" dirty="0" err="1" smtClean="0"/>
              <a:t>m’appelle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Martha; </a:t>
            </a:r>
            <a:r>
              <a:rPr lang="en-GB" sz="2800" b="1" dirty="0" err="1" smtClean="0"/>
              <a:t>j’ai</a:t>
            </a:r>
            <a:r>
              <a:rPr lang="en-GB" sz="2800" b="1" dirty="0" smtClean="0"/>
              <a:t> 10 </a:t>
            </a:r>
            <a:r>
              <a:rPr lang="en-GB" sz="2800" b="1" dirty="0" err="1" smtClean="0"/>
              <a:t>ans</a:t>
            </a:r>
            <a:endParaRPr lang="en-GB" sz="2800" b="1" dirty="0" smtClean="0"/>
          </a:p>
          <a:p>
            <a:pPr algn="ctr"/>
            <a:r>
              <a:rPr lang="en-GB" sz="2800" b="1" dirty="0" err="1" smtClean="0"/>
              <a:t>Moi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aussi</a:t>
            </a:r>
            <a:r>
              <a:rPr lang="en-GB" sz="2800" b="1" dirty="0" smtClean="0"/>
              <a:t>,</a:t>
            </a:r>
          </a:p>
          <a:p>
            <a:pPr algn="ctr"/>
            <a:r>
              <a:rPr lang="en-GB" sz="2800" b="1" dirty="0" smtClean="0"/>
              <a:t> </a:t>
            </a:r>
            <a:r>
              <a:rPr lang="en-GB" sz="2800" b="1" dirty="0" err="1" smtClean="0"/>
              <a:t>j’habite</a:t>
            </a:r>
            <a:r>
              <a:rPr lang="en-GB" sz="2800" b="1" dirty="0" smtClean="0"/>
              <a:t> au Kenya</a:t>
            </a:r>
            <a:endParaRPr lang="en-GB" sz="28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0" y="5229200"/>
            <a:ext cx="3760174" cy="1224136"/>
          </a:xfrm>
          <a:prstGeom prst="wedgeRoundRectCallout">
            <a:avLst>
              <a:gd name="adj1" fmla="val 29759"/>
              <a:gd name="adj2" fmla="val -74317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Voici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nos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animaux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favoris</a:t>
            </a:r>
            <a:endParaRPr lang="en-GB" sz="2800" b="1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5757039" y="5200600"/>
            <a:ext cx="3361387" cy="1224136"/>
          </a:xfrm>
          <a:prstGeom prst="wedgeRoundRectCallout">
            <a:avLst>
              <a:gd name="adj1" fmla="val 1388"/>
              <a:gd name="adj2" fmla="val -86767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 smtClean="0"/>
              <a:t>Quel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est</a:t>
            </a:r>
            <a:r>
              <a:rPr lang="en-GB" sz="2800" b="1" dirty="0" smtClean="0"/>
              <a:t> ton animal </a:t>
            </a:r>
            <a:r>
              <a:rPr lang="en-GB" sz="2800" b="1" dirty="0" err="1" smtClean="0"/>
              <a:t>favori</a:t>
            </a:r>
            <a:r>
              <a:rPr lang="en-GB" sz="2800" b="1" dirty="0" smtClean="0"/>
              <a:t>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928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bra F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2" y="902216"/>
            <a:ext cx="7740352" cy="51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251520" y="268564"/>
            <a:ext cx="1314117" cy="12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62586" y="321905"/>
            <a:ext cx="2232248" cy="696468"/>
          </a:xfrm>
          <a:prstGeom prst="wedgeRoundRectCallout">
            <a:avLst>
              <a:gd name="adj1" fmla="val -65100"/>
              <a:gd name="adj2" fmla="val -524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 smtClean="0"/>
              <a:t>Qu’est-ce</a:t>
            </a:r>
            <a:r>
              <a:rPr lang="en-GB" b="1" dirty="0" smtClean="0"/>
              <a:t> que </a:t>
            </a:r>
            <a:r>
              <a:rPr lang="en-GB" b="1" dirty="0" err="1" smtClean="0"/>
              <a:t>c’est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60032" y="5733256"/>
            <a:ext cx="3460007" cy="648072"/>
          </a:xfrm>
          <a:prstGeom prst="wedgeRoundRectCallout">
            <a:avLst>
              <a:gd name="adj1" fmla="val -59622"/>
              <a:gd name="adj2" fmla="val 1926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 smtClean="0"/>
              <a:t>C’est</a:t>
            </a:r>
            <a:r>
              <a:rPr lang="en-GB" b="1" dirty="0" smtClean="0"/>
              <a:t> un </a:t>
            </a:r>
            <a:r>
              <a:rPr lang="en-GB" b="1" dirty="0" err="1" smtClean="0"/>
              <a:t>zèbre</a:t>
            </a:r>
            <a:r>
              <a:rPr lang="en-GB" b="1" dirty="0" smtClean="0"/>
              <a:t> noir et blanc</a:t>
            </a:r>
            <a:endParaRPr lang="en-GB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3378710" y="5204250"/>
            <a:ext cx="1152128" cy="1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8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0" y="738333"/>
            <a:ext cx="4838662" cy="32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952579" y="190281"/>
            <a:ext cx="756084" cy="828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</a:t>
            </a:r>
          </a:p>
        </p:txBody>
      </p:sp>
      <p:pic>
        <p:nvPicPr>
          <p:cNvPr id="4098" name="Picture 2" descr="Two White-and-black Ze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83" y="3068960"/>
            <a:ext cx="4942520" cy="27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821485" y="4890924"/>
            <a:ext cx="1778496" cy="17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105710" y="15483"/>
            <a:ext cx="1177260" cy="144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123728" y="332656"/>
            <a:ext cx="3024336" cy="529044"/>
          </a:xfrm>
          <a:prstGeom prst="wedgeRoundRectCallout">
            <a:avLst>
              <a:gd name="adj1" fmla="val -57895"/>
              <a:gd name="adj2" fmla="val -4622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Le </a:t>
            </a:r>
            <a:r>
              <a:rPr lang="en-GB" b="1" dirty="0" err="1" smtClean="0">
                <a:solidFill>
                  <a:schemeClr val="tx1"/>
                </a:solidFill>
              </a:rPr>
              <a:t>zèbre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est</a:t>
            </a:r>
            <a:r>
              <a:rPr lang="en-GB" b="1" dirty="0" smtClean="0">
                <a:solidFill>
                  <a:schemeClr val="tx1"/>
                </a:solidFill>
              </a:rPr>
              <a:t> noir et blanc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27784" y="5774819"/>
            <a:ext cx="4392488" cy="761472"/>
          </a:xfrm>
          <a:prstGeom prst="wedgeRoundRectCallout">
            <a:avLst>
              <a:gd name="adj1" fmla="val -60260"/>
              <a:gd name="adj2" fmla="val -2272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Les </a:t>
            </a:r>
            <a:r>
              <a:rPr lang="en-GB" b="1" dirty="0" err="1" smtClean="0">
                <a:solidFill>
                  <a:schemeClr val="tx1"/>
                </a:solidFill>
              </a:rPr>
              <a:t>rayures</a:t>
            </a:r>
            <a:r>
              <a:rPr lang="en-GB" b="1" dirty="0" smtClean="0">
                <a:solidFill>
                  <a:schemeClr val="tx1"/>
                </a:solidFill>
              </a:rPr>
              <a:t> des </a:t>
            </a:r>
            <a:r>
              <a:rPr lang="en-GB" b="1" dirty="0" err="1" smtClean="0">
                <a:solidFill>
                  <a:schemeClr val="tx1"/>
                </a:solidFill>
              </a:rPr>
              <a:t>zèbres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sont</a:t>
            </a:r>
            <a:r>
              <a:rPr lang="en-GB" b="1" dirty="0" smtClean="0">
                <a:solidFill>
                  <a:schemeClr val="tx1"/>
                </a:solidFill>
              </a:rPr>
              <a:t> noirs et </a:t>
            </a:r>
            <a:r>
              <a:rPr lang="en-GB" b="1" dirty="0" err="1" smtClean="0">
                <a:solidFill>
                  <a:schemeClr val="tx1"/>
                </a:solidFill>
              </a:rPr>
              <a:t>blancs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" y="720899"/>
            <a:ext cx="4838662" cy="322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952579" y="190281"/>
            <a:ext cx="756084" cy="828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</a:t>
            </a:r>
          </a:p>
        </p:txBody>
      </p:sp>
      <p:pic>
        <p:nvPicPr>
          <p:cNvPr id="4098" name="Picture 2" descr="Two White-and-black Ze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83" y="3068960"/>
            <a:ext cx="4942520" cy="27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3675358" y="872155"/>
            <a:ext cx="1695985" cy="670103"/>
          </a:xfrm>
          <a:prstGeom prst="wedgeRoundRectCallout">
            <a:avLst>
              <a:gd name="adj1" fmla="val 70298"/>
              <a:gd name="adj2" fmla="val -5143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Il y a </a:t>
            </a:r>
            <a:r>
              <a:rPr lang="en-GB" b="1" dirty="0" err="1" smtClean="0">
                <a:solidFill>
                  <a:schemeClr val="tx1"/>
                </a:solidFill>
              </a:rPr>
              <a:t>combien</a:t>
            </a:r>
            <a:endParaRPr lang="en-GB" b="1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 de </a:t>
            </a:r>
            <a:r>
              <a:rPr lang="en-GB" b="1" dirty="0" err="1" smtClean="0">
                <a:solidFill>
                  <a:schemeClr val="tx1"/>
                </a:solidFill>
              </a:rPr>
              <a:t>zèbres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660662" y="4135100"/>
            <a:ext cx="1314117" cy="126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5762334" y="338739"/>
            <a:ext cx="694908" cy="8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1493629" y="5562067"/>
            <a:ext cx="894736" cy="109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620401" y="5678048"/>
            <a:ext cx="1576341" cy="757942"/>
          </a:xfrm>
          <a:prstGeom prst="wedgeRoundRectCallout">
            <a:avLst>
              <a:gd name="adj1" fmla="val -68555"/>
              <a:gd name="adj2" fmla="val -3563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Il y a </a:t>
            </a:r>
            <a:r>
              <a:rPr lang="en-GB" b="1" dirty="0" err="1" smtClean="0">
                <a:solidFill>
                  <a:schemeClr val="tx1"/>
                </a:solidFill>
              </a:rPr>
              <a:t>deux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zèbres</a:t>
            </a:r>
            <a:r>
              <a:rPr lang="en-GB" b="1" dirty="0" smtClean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267744" y="4293096"/>
            <a:ext cx="1576341" cy="633651"/>
          </a:xfrm>
          <a:prstGeom prst="wedgeRoundRectCallout">
            <a:avLst>
              <a:gd name="adj1" fmla="val -72493"/>
              <a:gd name="adj2" fmla="val -3242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Il y a </a:t>
            </a:r>
            <a:r>
              <a:rPr lang="en-GB" b="1" dirty="0" err="1" smtClean="0">
                <a:solidFill>
                  <a:schemeClr val="tx1"/>
                </a:solidFill>
              </a:rPr>
              <a:t>combien</a:t>
            </a:r>
            <a:r>
              <a:rPr lang="en-GB" b="1" dirty="0" smtClean="0">
                <a:solidFill>
                  <a:schemeClr val="tx1"/>
                </a:solidFill>
              </a:rPr>
              <a:t> de </a:t>
            </a:r>
            <a:r>
              <a:rPr lang="en-GB" b="1" dirty="0" err="1" smtClean="0">
                <a:solidFill>
                  <a:schemeClr val="tx1"/>
                </a:solidFill>
              </a:rPr>
              <a:t>zèbres</a:t>
            </a:r>
            <a:r>
              <a:rPr lang="en-GB" b="1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012886" y="2006670"/>
            <a:ext cx="1749448" cy="828092"/>
          </a:xfrm>
          <a:prstGeom prst="wedgeRoundRectCallout">
            <a:avLst>
              <a:gd name="adj1" fmla="val 66179"/>
              <a:gd name="adj2" fmla="val 16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Il y a  un </a:t>
            </a:r>
            <a:r>
              <a:rPr lang="en-GB" b="1" dirty="0" err="1" smtClean="0">
                <a:solidFill>
                  <a:schemeClr val="tx1"/>
                </a:solidFill>
              </a:rPr>
              <a:t>zèbre</a:t>
            </a:r>
            <a:r>
              <a:rPr lang="en-GB" b="1" dirty="0" smtClean="0">
                <a:solidFill>
                  <a:schemeClr val="tx1"/>
                </a:solidFill>
              </a:rPr>
              <a:t>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6101960" y="1801854"/>
            <a:ext cx="858682" cy="82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zebra photos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98" y="1354618"/>
            <a:ext cx="6418007" cy="35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52579" y="190281"/>
            <a:ext cx="756084" cy="828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1115616" y="4991544"/>
            <a:ext cx="16426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755576" y="201083"/>
            <a:ext cx="1340015" cy="16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082041" y="265924"/>
            <a:ext cx="4358652" cy="757942"/>
          </a:xfrm>
          <a:prstGeom prst="wedgeRoundRectCallout">
            <a:avLst>
              <a:gd name="adj1" fmla="val -69883"/>
              <a:gd name="adj2" fmla="val 18848"/>
              <a:gd name="adj3" fmla="val 16667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Regarde</a:t>
            </a:r>
            <a:r>
              <a:rPr lang="en-GB" b="1" dirty="0" smtClean="0">
                <a:solidFill>
                  <a:schemeClr val="bg1"/>
                </a:solidFill>
              </a:rPr>
              <a:t>:  la </a:t>
            </a:r>
            <a:r>
              <a:rPr lang="en-GB" b="1" dirty="0" err="1" smtClean="0">
                <a:solidFill>
                  <a:schemeClr val="bg1"/>
                </a:solidFill>
              </a:rPr>
              <a:t>maman</a:t>
            </a:r>
            <a:r>
              <a:rPr lang="en-GB" b="1" dirty="0" smtClean="0">
                <a:solidFill>
                  <a:schemeClr val="bg1"/>
                </a:solidFill>
              </a:rPr>
              <a:t> avec 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le </a:t>
            </a:r>
            <a:r>
              <a:rPr lang="en-GB" b="1" dirty="0" err="1" smtClean="0">
                <a:solidFill>
                  <a:schemeClr val="bg1"/>
                </a:solidFill>
              </a:rPr>
              <a:t>bébé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758311" y="5466806"/>
            <a:ext cx="5950351" cy="633651"/>
          </a:xfrm>
          <a:prstGeom prst="wedgeRoundRectCallout">
            <a:avLst>
              <a:gd name="adj1" fmla="val -53381"/>
              <a:gd name="adj2" fmla="val -7432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Oui</a:t>
            </a:r>
            <a:r>
              <a:rPr lang="en-GB" b="1" dirty="0" smtClean="0">
                <a:solidFill>
                  <a:schemeClr val="bg1"/>
                </a:solidFill>
              </a:rPr>
              <a:t>! Le </a:t>
            </a:r>
            <a:r>
              <a:rPr lang="en-GB" b="1" dirty="0" err="1" smtClean="0">
                <a:solidFill>
                  <a:schemeClr val="bg1"/>
                </a:solidFill>
              </a:rPr>
              <a:t>bébé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est</a:t>
            </a:r>
            <a:r>
              <a:rPr lang="en-GB" b="1" dirty="0" smtClean="0">
                <a:solidFill>
                  <a:schemeClr val="bg1"/>
                </a:solidFill>
              </a:rPr>
              <a:t> mignon!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La </a:t>
            </a:r>
            <a:r>
              <a:rPr lang="en-GB" b="1" dirty="0" err="1" smtClean="0">
                <a:solidFill>
                  <a:schemeClr val="bg1"/>
                </a:solidFill>
              </a:rPr>
              <a:t>maman</a:t>
            </a:r>
            <a:r>
              <a:rPr lang="en-GB" b="1" dirty="0" smtClean="0">
                <a:solidFill>
                  <a:schemeClr val="bg1"/>
                </a:solidFill>
              </a:rPr>
              <a:t> a </a:t>
            </a:r>
            <a:r>
              <a:rPr lang="en-GB" b="1" dirty="0" err="1" smtClean="0">
                <a:solidFill>
                  <a:schemeClr val="bg1"/>
                </a:solidFill>
              </a:rPr>
              <a:t>faim</a:t>
            </a:r>
            <a:r>
              <a:rPr lang="en-GB" b="1" dirty="0" smtClean="0">
                <a:solidFill>
                  <a:schemeClr val="bg1"/>
                </a:solidFill>
              </a:rPr>
              <a:t>! Elle mange de </a:t>
            </a:r>
            <a:r>
              <a:rPr lang="en-GB" b="1" dirty="0" err="1" smtClean="0">
                <a:solidFill>
                  <a:schemeClr val="bg1"/>
                </a:solidFill>
              </a:rPr>
              <a:t>l’herbe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verte</a:t>
            </a:r>
            <a:r>
              <a:rPr lang="en-GB" b="1" dirty="0" smtClean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zebra photos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58" y="1412775"/>
            <a:ext cx="5684835" cy="37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52579" y="190281"/>
            <a:ext cx="756084" cy="82809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B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755576" y="4797152"/>
            <a:ext cx="16426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755576" y="201083"/>
            <a:ext cx="1340015" cy="16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082041" y="265924"/>
            <a:ext cx="2930119" cy="757942"/>
          </a:xfrm>
          <a:prstGeom prst="wedgeRoundRectCallout">
            <a:avLst>
              <a:gd name="adj1" fmla="val -69883"/>
              <a:gd name="adj2" fmla="val 1884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Et </a:t>
            </a:r>
            <a:r>
              <a:rPr lang="en-GB" b="1" dirty="0" err="1" smtClean="0">
                <a:solidFill>
                  <a:schemeClr val="bg1"/>
                </a:solidFill>
              </a:rPr>
              <a:t>toi</a:t>
            </a:r>
            <a:r>
              <a:rPr lang="en-GB" b="1" dirty="0" smtClean="0">
                <a:solidFill>
                  <a:schemeClr val="bg1"/>
                </a:solidFill>
              </a:rPr>
              <a:t>… </a:t>
            </a:r>
            <a:r>
              <a:rPr lang="en-GB" b="1" dirty="0" err="1" smtClean="0">
                <a:solidFill>
                  <a:schemeClr val="bg1"/>
                </a:solidFill>
              </a:rPr>
              <a:t>tu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aimes</a:t>
            </a:r>
            <a:r>
              <a:rPr lang="en-GB" b="1" dirty="0" smtClean="0">
                <a:solidFill>
                  <a:schemeClr val="bg1"/>
                </a:solidFill>
              </a:rPr>
              <a:t> les </a:t>
            </a:r>
            <a:r>
              <a:rPr lang="en-GB" b="1" dirty="0" err="1" smtClean="0">
                <a:solidFill>
                  <a:schemeClr val="bg1"/>
                </a:solidFill>
              </a:rPr>
              <a:t>zébres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563888" y="5417715"/>
            <a:ext cx="3613889" cy="633651"/>
          </a:xfrm>
          <a:prstGeom prst="wedgeRoundRectCallout">
            <a:avLst>
              <a:gd name="adj1" fmla="val -62359"/>
              <a:gd name="adj2" fmla="val -5105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>
                <a:solidFill>
                  <a:schemeClr val="bg1"/>
                </a:solidFill>
              </a:rPr>
              <a:t>C’est</a:t>
            </a:r>
            <a:r>
              <a:rPr lang="en-GB" b="1" dirty="0" smtClean="0">
                <a:solidFill>
                  <a:schemeClr val="bg1"/>
                </a:solidFill>
              </a:rPr>
              <a:t> ton animal </a:t>
            </a:r>
            <a:r>
              <a:rPr lang="en-GB" b="1" dirty="0" err="1" smtClean="0">
                <a:solidFill>
                  <a:schemeClr val="bg1"/>
                </a:solidFill>
              </a:rPr>
              <a:t>favori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19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1343809" y="2952715"/>
            <a:ext cx="1077871" cy="10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1295052" y="291034"/>
            <a:ext cx="1077871" cy="10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719722" y="505660"/>
            <a:ext cx="2160240" cy="720080"/>
          </a:xfrm>
          <a:prstGeom prst="wedgeRoundRectCallout">
            <a:avLst>
              <a:gd name="adj1" fmla="val -63844"/>
              <a:gd name="adj2" fmla="val -65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</a:t>
            </a:r>
            <a:r>
              <a:rPr lang="en-GB" dirty="0" err="1" smtClean="0"/>
              <a:t>féroce</a:t>
            </a:r>
            <a:r>
              <a:rPr lang="en-GB" dirty="0" smtClean="0"/>
              <a:t>!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7452320" y="352650"/>
            <a:ext cx="936104" cy="114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817540" y="862735"/>
            <a:ext cx="2160240" cy="574778"/>
          </a:xfrm>
          <a:prstGeom prst="wedgeRoundRectCallout">
            <a:avLst>
              <a:gd name="adj1" fmla="val 59728"/>
              <a:gd name="adj2" fmla="val -946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un lion!</a:t>
            </a:r>
            <a:endParaRPr lang="en-GB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366904" y="5322666"/>
            <a:ext cx="2160240" cy="720080"/>
          </a:xfrm>
          <a:prstGeom prst="wedgeRoundRectCallout">
            <a:avLst>
              <a:gd name="adj1" fmla="val -63844"/>
              <a:gd name="adj2" fmla="val -65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noir et blanc!</a:t>
            </a:r>
            <a:endParaRPr lang="en-GB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493295" y="3271487"/>
            <a:ext cx="2160240" cy="720080"/>
          </a:xfrm>
          <a:prstGeom prst="wedgeRoundRectCallout">
            <a:avLst>
              <a:gd name="adj1" fmla="val -63844"/>
              <a:gd name="adj2" fmla="val -65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</a:t>
            </a:r>
            <a:r>
              <a:rPr lang="en-GB" dirty="0" err="1" smtClean="0"/>
              <a:t>énorme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483768" y="1836399"/>
            <a:ext cx="2160240" cy="720080"/>
          </a:xfrm>
          <a:prstGeom prst="wedgeRoundRectCallout">
            <a:avLst>
              <a:gd name="adj1" fmla="val -63844"/>
              <a:gd name="adj2" fmla="val -65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Je </a:t>
            </a:r>
            <a:r>
              <a:rPr lang="en-GB" dirty="0" err="1" smtClean="0"/>
              <a:t>suis</a:t>
            </a:r>
            <a:r>
              <a:rPr lang="en-GB" dirty="0" smtClean="0"/>
              <a:t> </a:t>
            </a:r>
            <a:r>
              <a:rPr lang="en-GB" dirty="0" err="1" smtClean="0"/>
              <a:t>grande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479470" y="5467968"/>
            <a:ext cx="2160240" cy="574778"/>
          </a:xfrm>
          <a:prstGeom prst="wedgeRoundRectCallout">
            <a:avLst>
              <a:gd name="adj1" fmla="val 59728"/>
              <a:gd name="adj2" fmla="val -946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zèbre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479470" y="3792800"/>
            <a:ext cx="2160240" cy="574778"/>
          </a:xfrm>
          <a:prstGeom prst="wedgeRoundRectCallout">
            <a:avLst>
              <a:gd name="adj1" fmla="val 59728"/>
              <a:gd name="adj2" fmla="val -94624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un </a:t>
            </a:r>
            <a:r>
              <a:rPr lang="en-GB" dirty="0" err="1" smtClean="0"/>
              <a:t>éléphant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479470" y="2178427"/>
            <a:ext cx="2160240" cy="574778"/>
          </a:xfrm>
          <a:prstGeom prst="wedgeRoundRectCallout">
            <a:avLst>
              <a:gd name="adj1" fmla="val 63142"/>
              <a:gd name="adj2" fmla="val -5100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girafe</a:t>
            </a:r>
            <a:endParaRPr lang="en-GB" dirty="0"/>
          </a:p>
        </p:txBody>
      </p:sp>
      <p:pic>
        <p:nvPicPr>
          <p:cNvPr id="15" name="Content Placeholder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8481" b="29655"/>
          <a:stretch/>
        </p:blipFill>
        <p:spPr bwMode="auto">
          <a:xfrm>
            <a:off x="6977780" y="1946390"/>
            <a:ext cx="1077871" cy="10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7197884" y="3505411"/>
            <a:ext cx="936104" cy="114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1421214" y="1621661"/>
            <a:ext cx="936104" cy="114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16243" r="50000" b="15633"/>
          <a:stretch/>
        </p:blipFill>
        <p:spPr bwMode="auto">
          <a:xfrm>
            <a:off x="1345289" y="4631614"/>
            <a:ext cx="936104" cy="114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223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BOOK B: Phrase to short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B: Phrase to short sentence</dc:title>
  <dc:creator>Joan</dc:creator>
  <cp:lastModifiedBy>Suzanne O'Farrell</cp:lastModifiedBy>
  <cp:revision>1</cp:revision>
  <dcterms:created xsi:type="dcterms:W3CDTF">2019-08-06T11:53:28Z</dcterms:created>
  <dcterms:modified xsi:type="dcterms:W3CDTF">2019-09-06T15:24:27Z</dcterms:modified>
</cp:coreProperties>
</file>