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67" r:id="rId3"/>
    <p:sldId id="294" r:id="rId4"/>
    <p:sldId id="295" r:id="rId5"/>
    <p:sldId id="256" r:id="rId6"/>
    <p:sldId id="257" r:id="rId7"/>
    <p:sldId id="259" r:id="rId8"/>
    <p:sldId id="260" r:id="rId9"/>
    <p:sldId id="264" r:id="rId10"/>
    <p:sldId id="262" r:id="rId11"/>
    <p:sldId id="282" r:id="rId12"/>
    <p:sldId id="280" r:id="rId13"/>
    <p:sldId id="281" r:id="rId14"/>
    <p:sldId id="266" r:id="rId15"/>
    <p:sldId id="296" r:id="rId16"/>
    <p:sldId id="287" r:id="rId17"/>
    <p:sldId id="299" r:id="rId18"/>
    <p:sldId id="297" r:id="rId19"/>
    <p:sldId id="290" r:id="rId20"/>
    <p:sldId id="300" r:id="rId21"/>
    <p:sldId id="272" r:id="rId22"/>
    <p:sldId id="303" r:id="rId23"/>
    <p:sldId id="265" r:id="rId24"/>
    <p:sldId id="276" r:id="rId25"/>
    <p:sldId id="301" r:id="rId26"/>
    <p:sldId id="302" r:id="rId27"/>
    <p:sldId id="283" r:id="rId2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D16E6-9E26-4258-9174-4372A84D9723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9B0EB-967E-4C3D-B95D-97B9CA5EF6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4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Skills: interpreting an etymological dictionary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56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 in </a:t>
            </a:r>
            <a:r>
              <a:rPr lang="en-GB" dirty="0" err="1" smtClean="0"/>
              <a:t>Vietbnam</a:t>
            </a:r>
            <a:r>
              <a:rPr lang="en-GB" dirty="0" smtClean="0"/>
              <a:t>: they wrongly think rhino horn ( a type of nail) is a cure for cancer and other diseases ( not used as an aphrodisiac!)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64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 in Vietnam: they wrongly think rhino horn ( a type of nail) is a cure for cancer and other diseases ( not used as an aphrodisiac!)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64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Note:</a:t>
            </a:r>
            <a:r>
              <a:rPr lang="en-GB" baseline="0" dirty="0" smtClean="0"/>
              <a:t> T</a:t>
            </a:r>
            <a:r>
              <a:rPr lang="en-GB" dirty="0" smtClean="0"/>
              <a:t>his is to commemorate the last 3 northern</a:t>
            </a:r>
            <a:r>
              <a:rPr lang="en-GB" baseline="0" dirty="0" smtClean="0"/>
              <a:t> rhinos in Kenya: The male, Sudan, died in 2018; two females only remain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1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Note : some accents and umlauts missing</a:t>
            </a:r>
          </a:p>
          <a:p>
            <a:r>
              <a:rPr lang="en-GB" dirty="0" smtClean="0"/>
              <a:t>Should I put definite articles? Perhaps not as its not the point of this exercise</a:t>
            </a:r>
          </a:p>
          <a:p>
            <a:r>
              <a:rPr lang="en-GB" dirty="0" smtClean="0"/>
              <a:t>Note: Id like a real dictionary entry for </a:t>
            </a:r>
            <a:r>
              <a:rPr lang="en-GB" dirty="0" err="1" smtClean="0"/>
              <a:t>Nashorn</a:t>
            </a:r>
            <a:r>
              <a:rPr lang="en-GB" dirty="0" smtClean="0"/>
              <a:t> but cant find an easy enough one…( not full of unwanted text)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35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Skills: identifying EU countries.</a:t>
            </a:r>
            <a:r>
              <a:rPr lang="en-GB" baseline="0" dirty="0" smtClean="0"/>
              <a:t> Accurate transcribing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1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Showing understanding of  Germanic and Romance language patterns in Europe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23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Using </a:t>
            </a:r>
            <a:r>
              <a:rPr lang="en-GB" baseline="0" dirty="0" smtClean="0"/>
              <a:t>cognates and context </a:t>
            </a:r>
          </a:p>
          <a:p>
            <a:r>
              <a:rPr lang="en-GB" baseline="0" dirty="0" smtClean="0"/>
              <a:t>Hidden pictures can be revealed by sending chart to back!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667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Extension</a:t>
            </a:r>
            <a:r>
              <a:rPr lang="en-GB" baseline="0" dirty="0" smtClean="0"/>
              <a:t> Qs about big 5 text.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1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Differentiating between languages</a:t>
            </a:r>
            <a:r>
              <a:rPr lang="en-GB" baseline="0" dirty="0" smtClean="0"/>
              <a:t> ???? Should we use definite or indefinite articles ( determiners?) here?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05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Using Italian and Spanish cognates to interpret a map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9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Look</a:t>
            </a:r>
            <a:r>
              <a:rPr lang="en-GB" baseline="0" dirty="0" smtClean="0"/>
              <a:t> back at first pages translations of rhino to work out the languages. Note these are now plurals</a:t>
            </a:r>
          </a:p>
          <a:p>
            <a:r>
              <a:rPr lang="en-GB" baseline="0" dirty="0" smtClean="0"/>
              <a:t> </a:t>
            </a:r>
            <a:r>
              <a:rPr lang="en-GB" dirty="0" smtClean="0"/>
              <a:t>knowledge of cognates; context,</a:t>
            </a:r>
            <a:r>
              <a:rPr lang="en-GB" baseline="0" dirty="0" smtClean="0"/>
              <a:t> plurals, word order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9B0EB-967E-4C3D-B95D-97B9CA5EF6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2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999117-DC32-429A-93AD-B19A99748A65}" type="datetimeFigureOut">
              <a:rPr lang="en-GB" smtClean="0"/>
              <a:t>06/09/2019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A16916-4F0A-4EC0-A9D6-FA73D0D250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87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scoveringlanguage.co.uk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google.com/search?q=how+to+pronounce+rhinoceros&amp;stick=H4sIAAAAAAAAAOMIfcRowy3w8sc9YSnjSWtOXmPU5eINKMrPK81LzkwsyczPExLjYglJLcoV4pPi4eIqysjMy09OLcovtmJRYkrN41nEKp2RX65Qkq9QANSVD9SWqoBQBADVgmkUXwAAAA&amp;pron_lang=en&amp;pron_country=gb&amp;sa=X&amp;ved=2ahUKEwi8kvDpiafjAhUICRoKHen2DdoQ3eEDMAB6BAgKEA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8" y="260648"/>
            <a:ext cx="9120582" cy="1143000"/>
          </a:xfrm>
        </p:spPr>
        <p:txBody>
          <a:bodyPr>
            <a:normAutofit fontScale="90000"/>
          </a:bodyPr>
          <a:lstStyle/>
          <a:p>
            <a:r>
              <a:rPr lang="en-GB" smtClean="0"/>
              <a:t>DL </a:t>
            </a:r>
            <a:r>
              <a:rPr lang="en-GB" smtClean="0"/>
              <a:t>Knowledge </a:t>
            </a:r>
            <a:r>
              <a:rPr lang="en-GB" dirty="0" smtClean="0"/>
              <a:t>and Skills</a:t>
            </a:r>
            <a:br>
              <a:rPr lang="en-GB" dirty="0" smtClean="0"/>
            </a:br>
            <a:r>
              <a:rPr lang="en-GB" dirty="0" smtClean="0"/>
              <a:t>A slide to remind me what to include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 smtClean="0"/>
              <a:t>1.articles</a:t>
            </a:r>
            <a:r>
              <a:rPr lang="en-GB" dirty="0"/>
              <a:t> </a:t>
            </a:r>
            <a:r>
              <a:rPr lang="en-GB" b="1" dirty="0"/>
              <a:t>(and gender) </a:t>
            </a:r>
            <a:endParaRPr lang="en-GB" b="1" dirty="0" smtClean="0"/>
          </a:p>
          <a:p>
            <a:pPr marL="0" indent="0">
              <a:buNone/>
            </a:pPr>
            <a:r>
              <a:rPr lang="en-GB" dirty="0" smtClean="0"/>
              <a:t>2</a:t>
            </a:r>
            <a:r>
              <a:rPr lang="en-GB" dirty="0"/>
              <a:t>. nouns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3</a:t>
            </a:r>
            <a:r>
              <a:rPr lang="en-GB" dirty="0"/>
              <a:t>. Singular plural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4</a:t>
            </a:r>
            <a:r>
              <a:rPr lang="en-GB" dirty="0"/>
              <a:t>. verbs  and simple tenses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5</a:t>
            </a:r>
            <a:r>
              <a:rPr lang="en-GB" dirty="0"/>
              <a:t>. adjectives </a:t>
            </a:r>
            <a:r>
              <a:rPr lang="en-GB" b="1" dirty="0"/>
              <a:t>(and agreement) 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r>
              <a:rPr lang="en-GB" dirty="0"/>
              <a:t>6 connectives (maybe conjunctions?)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7</a:t>
            </a:r>
            <a:r>
              <a:rPr lang="en-GB" dirty="0"/>
              <a:t>. prepositions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8</a:t>
            </a:r>
            <a:r>
              <a:rPr lang="en-GB" dirty="0"/>
              <a:t>. </a:t>
            </a:r>
            <a:r>
              <a:rPr lang="en-GB" b="1" dirty="0"/>
              <a:t>word order</a:t>
            </a:r>
            <a:r>
              <a:rPr lang="en-GB" dirty="0"/>
              <a:t> 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9</a:t>
            </a:r>
            <a:r>
              <a:rPr lang="en-GB" dirty="0"/>
              <a:t>. </a:t>
            </a:r>
            <a:r>
              <a:rPr lang="en-GB" b="1" dirty="0"/>
              <a:t>cognates </a:t>
            </a:r>
            <a:endParaRPr lang="en-GB" b="1" dirty="0" smtClean="0"/>
          </a:p>
          <a:p>
            <a:pPr marL="0" indent="0">
              <a:buNone/>
            </a:pPr>
            <a:r>
              <a:rPr lang="en-GB" dirty="0" smtClean="0"/>
              <a:t>10</a:t>
            </a:r>
            <a:r>
              <a:rPr lang="en-GB" dirty="0"/>
              <a:t>.</a:t>
            </a:r>
            <a:r>
              <a:rPr lang="en-GB" b="1" dirty="0"/>
              <a:t> </a:t>
            </a:r>
            <a:r>
              <a:rPr lang="en-GB" dirty="0"/>
              <a:t>dictionary use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11</a:t>
            </a:r>
            <a:r>
              <a:rPr lang="en-GB" dirty="0"/>
              <a:t>. patterns especially in number systems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12</a:t>
            </a:r>
            <a:r>
              <a:rPr lang="en-GB" dirty="0"/>
              <a:t>. punctuation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13</a:t>
            </a:r>
            <a:r>
              <a:rPr lang="en-GB" dirty="0"/>
              <a:t>. phonics and </a:t>
            </a:r>
            <a:r>
              <a:rPr lang="en-GB" b="1" dirty="0" smtClean="0"/>
              <a:t>alphabet similarities </a:t>
            </a:r>
            <a:r>
              <a:rPr lang="en-GB" b="1" dirty="0"/>
              <a:t>and differences </a:t>
            </a:r>
            <a:endParaRPr lang="en-GB" b="1" dirty="0" smtClean="0"/>
          </a:p>
          <a:p>
            <a:pPr marL="0" indent="0">
              <a:buNone/>
            </a:pPr>
            <a:r>
              <a:rPr lang="en-GB" dirty="0" smtClean="0"/>
              <a:t>14</a:t>
            </a:r>
            <a:r>
              <a:rPr lang="en-GB" dirty="0"/>
              <a:t>. </a:t>
            </a:r>
            <a:r>
              <a:rPr lang="en-GB" b="1" dirty="0"/>
              <a:t>Language families especially Germanic and Romance (Latinate?)</a:t>
            </a:r>
            <a:r>
              <a:rPr lang="en-GB" dirty="0"/>
              <a:t> </a:t>
            </a:r>
            <a:r>
              <a:rPr lang="en-GB" b="1" dirty="0"/>
              <a:t>What else</a:t>
            </a:r>
            <a:r>
              <a:rPr lang="en-GB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8273" y="1225689"/>
            <a:ext cx="39604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Photo, charts table and short story based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Initial Q in English and answer lines or tables in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Evidence in single or multilingual EU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Implementation: </a:t>
            </a:r>
            <a:r>
              <a:rPr lang="en-GB" sz="1400" dirty="0" smtClean="0"/>
              <a:t>Units can be TAUGHT ( </a:t>
            </a:r>
            <a:r>
              <a:rPr lang="en-GB" sz="1400" dirty="0" err="1" smtClean="0"/>
              <a:t>eg</a:t>
            </a:r>
            <a:r>
              <a:rPr lang="en-GB" sz="1400" dirty="0" smtClean="0"/>
              <a:t> whiteboard + group/pair activities OR : used for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Teacher notes below slides and in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Pupils’ activities can be used for portfolio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Intent: </a:t>
            </a:r>
            <a:r>
              <a:rPr lang="en-GB" sz="1400" dirty="0" smtClean="0"/>
              <a:t>reinforcing understanding and use of key language learning terminology and concepts: potential for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Impact: </a:t>
            </a:r>
            <a:r>
              <a:rPr lang="en-GB" sz="1400" dirty="0" smtClean="0"/>
              <a:t>summarising knowledge prior to KS3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2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9144000" cy="675918"/>
          </a:xfrm>
        </p:spPr>
        <p:txBody>
          <a:bodyPr/>
          <a:lstStyle/>
          <a:p>
            <a:pPr lvl="0"/>
            <a:r>
              <a:rPr lang="en-US" altLang="ko-KR" sz="2000" dirty="0" smtClean="0"/>
              <a:t>C2: </a:t>
            </a:r>
            <a:r>
              <a:rPr lang="en-US" altLang="ko-KR" sz="2000" dirty="0"/>
              <a:t>The Big Five</a:t>
            </a:r>
            <a:r>
              <a:rPr lang="en-US" altLang="ko-KR" dirty="0"/>
              <a:t/>
            </a:r>
            <a:br>
              <a:rPr lang="en-US" altLang="ko-KR" dirty="0"/>
            </a:b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171644149"/>
              </p:ext>
            </p:extLst>
          </p:nvPr>
        </p:nvGraphicFramePr>
        <p:xfrm>
          <a:off x="179512" y="1130795"/>
          <a:ext cx="8784976" cy="5716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294602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C2: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Big Five questions…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824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did you decide on the translations for the Big Five?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400" b="0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Helpful words to use: cognates, context, dictionary, clues</a:t>
                      </a:r>
                      <a:endParaRPr lang="en-GB" sz="1400" b="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0824">
                <a:tc>
                  <a:txBody>
                    <a:bodyPr/>
                    <a:lstStyle/>
                    <a:p>
                      <a:endParaRPr lang="en-GB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602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Can you find three different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English cognates in the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German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text?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70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602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What is the name of the safari lodge? Why do you think the name is not translated into German?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7046">
                <a:tc>
                  <a:txBody>
                    <a:bodyPr/>
                    <a:lstStyle/>
                    <a:p>
                      <a:endParaRPr lang="en-GB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483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Copy one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punctuation mark  and one alphabet letter that are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 in German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but not in English. 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7046">
                <a:tc>
                  <a:txBody>
                    <a:bodyPr/>
                    <a:lstStyle/>
                    <a:p>
                      <a:endParaRPr lang="en-GB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824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4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GB" sz="1400" b="1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Elephanten</a:t>
                      </a:r>
                      <a:r>
                        <a:rPr lang="en-GB" sz="14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b="1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Lowen</a:t>
                      </a:r>
                      <a:r>
                        <a:rPr lang="en-GB" sz="14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400" b="1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Leoparden</a:t>
                      </a:r>
                      <a:r>
                        <a:rPr lang="en-GB" sz="1400" b="1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plurals, but there is no ‘s’ at the end.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What two letters are used for the plural form of these words?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8665">
                <a:tc>
                  <a:txBody>
                    <a:bodyPr/>
                    <a:lstStyle/>
                    <a:p>
                      <a:endParaRPr lang="en-GB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8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6519" r="13984" b="30722"/>
          <a:stretch/>
        </p:blipFill>
        <p:spPr bwMode="auto">
          <a:xfrm>
            <a:off x="1115616" y="1196752"/>
            <a:ext cx="6696744" cy="14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354393"/>
              </p:ext>
            </p:extLst>
          </p:nvPr>
        </p:nvGraphicFramePr>
        <p:xfrm>
          <a:off x="683568" y="2780928"/>
          <a:ext cx="776861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722"/>
                <a:gridCol w="1553722"/>
                <a:gridCol w="1553722"/>
                <a:gridCol w="1553722"/>
                <a:gridCol w="1553722"/>
              </a:tblGrid>
              <a:tr h="144016">
                <a:tc gridSpan="5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Activity C3: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Each of the big five are mentioned 5 times below in 5 languages!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French, German, Dutch, Italian , Spanish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Sort out the words and languages and place them on Activity C4 chart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12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solidFill>
                            <a:schemeClr val="tx1"/>
                          </a:solidFill>
                        </a:rPr>
                        <a:t>neushoorn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buffle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Löwe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bufalo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solidFill>
                            <a:schemeClr val="tx1"/>
                          </a:solidFill>
                        </a:rPr>
                        <a:t>olifant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2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búfalo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rhinocéros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solidFill>
                            <a:schemeClr val="tx1"/>
                          </a:solidFill>
                        </a:rPr>
                        <a:t>leeuw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Leopardo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Elefant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6024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león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Leone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elefante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rinoceronte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rinoceronte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182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éléphant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solidFill>
                            <a:schemeClr val="tx1"/>
                          </a:solidFill>
                        </a:rPr>
                        <a:t>luipaar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leopardo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solidFill>
                            <a:schemeClr val="tx1"/>
                          </a:solidFill>
                        </a:rPr>
                        <a:t>buffel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Leopard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32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elefante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Nashorn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léopard</a:t>
                      </a:r>
                    </a:p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lion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Büffel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9144000" cy="1069514"/>
          </a:xfrm>
        </p:spPr>
        <p:txBody>
          <a:bodyPr/>
          <a:lstStyle/>
          <a:p>
            <a:pPr lvl="0"/>
            <a:r>
              <a:rPr lang="en-US" altLang="ko-KR" sz="2000" dirty="0" smtClean="0"/>
              <a:t>C3: </a:t>
            </a:r>
            <a:r>
              <a:rPr lang="en-US" altLang="ko-KR" sz="2000" dirty="0"/>
              <a:t>The Big Five</a:t>
            </a:r>
            <a:r>
              <a:rPr lang="en-US" altLang="ko-KR" dirty="0"/>
              <a:t/>
            </a:r>
            <a:br>
              <a:rPr lang="en-US" altLang="ko-KR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4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9144000" cy="1069514"/>
          </a:xfrm>
        </p:spPr>
        <p:txBody>
          <a:bodyPr/>
          <a:lstStyle/>
          <a:p>
            <a:r>
              <a:rPr lang="en-US" altLang="ko-KR" sz="2000" dirty="0" smtClean="0"/>
              <a:t>C4: </a:t>
            </a:r>
            <a:r>
              <a:rPr lang="en-US" altLang="ko-KR" sz="2000" dirty="0"/>
              <a:t>The Big Five</a:t>
            </a:r>
            <a:endParaRPr lang="en-GB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6519" r="13984" b="30722"/>
          <a:stretch/>
        </p:blipFill>
        <p:spPr bwMode="auto">
          <a:xfrm>
            <a:off x="1691680" y="1196752"/>
            <a:ext cx="7369086" cy="174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21297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38129"/>
              </p:ext>
            </p:extLst>
          </p:nvPr>
        </p:nvGraphicFramePr>
        <p:xfrm>
          <a:off x="281474" y="2852936"/>
          <a:ext cx="8621148" cy="2293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858"/>
                <a:gridCol w="1436858"/>
                <a:gridCol w="1436858"/>
                <a:gridCol w="1436858"/>
                <a:gridCol w="1436858"/>
                <a:gridCol w="143685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solidFill>
                            <a:schemeClr val="tx1"/>
                          </a:solidFill>
                        </a:rPr>
                        <a:t>English</a:t>
                      </a:r>
                      <a:endParaRPr lang="en-GB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buffalo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elephant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rhinoceros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leopard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1248">
                <a:tc>
                  <a:txBody>
                    <a:bodyPr/>
                    <a:lstStyle/>
                    <a:p>
                      <a:r>
                        <a:rPr lang="en-GB" b="1" i="1" dirty="0" smtClean="0">
                          <a:solidFill>
                            <a:schemeClr val="tx1"/>
                          </a:solidFill>
                        </a:rPr>
                        <a:t>French</a:t>
                      </a:r>
                      <a:endParaRPr lang="en-GB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1" dirty="0" smtClean="0">
                          <a:solidFill>
                            <a:schemeClr val="tx1"/>
                          </a:solidFill>
                        </a:rPr>
                        <a:t>Italian</a:t>
                      </a:r>
                      <a:endParaRPr lang="en-GB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1" dirty="0" smtClean="0">
                          <a:solidFill>
                            <a:schemeClr val="tx1"/>
                          </a:solidFill>
                        </a:rPr>
                        <a:t>Spanish</a:t>
                      </a:r>
                      <a:endParaRPr lang="en-GB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848">
                <a:tc>
                  <a:txBody>
                    <a:bodyPr/>
                    <a:lstStyle/>
                    <a:p>
                      <a:r>
                        <a:rPr lang="en-GB" b="1" i="1" dirty="0" smtClean="0">
                          <a:solidFill>
                            <a:schemeClr val="tx1"/>
                          </a:solidFill>
                        </a:rPr>
                        <a:t>German</a:t>
                      </a:r>
                      <a:endParaRPr lang="en-GB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 smtClean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1" dirty="0" smtClean="0">
                          <a:solidFill>
                            <a:schemeClr val="tx1"/>
                          </a:solidFill>
                        </a:rPr>
                        <a:t>Dutch</a:t>
                      </a:r>
                      <a:endParaRPr lang="en-GB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119211"/>
              </p:ext>
            </p:extLst>
          </p:nvPr>
        </p:nvGraphicFramePr>
        <p:xfrm>
          <a:off x="431540" y="5445224"/>
          <a:ext cx="8280920" cy="104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/>
                <a:gridCol w="3492388"/>
              </a:tblGrid>
              <a:tr h="288031">
                <a:tc gridSpan="2"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Activity C5: 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Which</a:t>
                      </a:r>
                      <a:r>
                        <a:rPr lang="en-GB" sz="1400" b="1" baseline="0" dirty="0" smtClean="0"/>
                        <a:t> language begins nouns with a capital letter?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Which three languages use accents above letters?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8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 </a:t>
            </a:r>
            <a:r>
              <a:rPr lang="en-GB" sz="2000" dirty="0" smtClean="0"/>
              <a:t>D1: Where do black rhinos live?</a:t>
            </a:r>
            <a:endParaRPr lang="en-GB" sz="2000" dirty="0"/>
          </a:p>
        </p:txBody>
      </p:sp>
      <p:pic>
        <p:nvPicPr>
          <p:cNvPr id="4100" name="Picture 4" descr="ExtensiÃ³n actual del rinoceronte neg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519851" cy="25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034544"/>
              </p:ext>
            </p:extLst>
          </p:nvPr>
        </p:nvGraphicFramePr>
        <p:xfrm>
          <a:off x="1763688" y="3789040"/>
          <a:ext cx="7081057" cy="277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656184"/>
                <a:gridCol w="1656184"/>
                <a:gridCol w="2688569"/>
              </a:tblGrid>
              <a:tr h="432048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Activity 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Use the Italian and Spanish keys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to make an English translation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Key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Italian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Spanish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46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areale</a:t>
                      </a:r>
                      <a:r>
                        <a:rPr lang="en-GB" sz="1400" b="1" dirty="0" smtClean="0"/>
                        <a:t> </a:t>
                      </a:r>
                      <a:r>
                        <a:rPr lang="en-GB" sz="1400" b="1" dirty="0" err="1" smtClean="0"/>
                        <a:t>originario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nativo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6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reintrodotto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reintroducido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6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introdotto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introducido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6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presenza</a:t>
                      </a:r>
                      <a:r>
                        <a:rPr lang="en-GB" sz="1400" b="1" dirty="0" smtClean="0"/>
                        <a:t> </a:t>
                      </a:r>
                      <a:r>
                        <a:rPr lang="en-GB" sz="1400" b="1" dirty="0" err="1" smtClean="0"/>
                        <a:t>incerta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posiblemente</a:t>
                      </a:r>
                      <a:r>
                        <a:rPr lang="en-GB" sz="1400" b="1" dirty="0" smtClean="0"/>
                        <a:t> </a:t>
                      </a:r>
                    </a:p>
                    <a:p>
                      <a:r>
                        <a:rPr lang="en-GB" sz="1400" b="1" dirty="0" err="1" smtClean="0"/>
                        <a:t>extinto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6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estinto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extinto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60378"/>
              </p:ext>
            </p:extLst>
          </p:nvPr>
        </p:nvGraphicFramePr>
        <p:xfrm>
          <a:off x="3203848" y="1700808"/>
          <a:ext cx="5472608" cy="1249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/>
              </a:tblGrid>
              <a:tr h="360039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DOCUMENT D: Interpreting a</a:t>
                      </a:r>
                      <a:r>
                        <a:rPr lang="en-GB" sz="1400" baseline="0" dirty="0" smtClean="0"/>
                        <a:t> map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This map is from Wikipedia and gives</a:t>
                      </a:r>
                      <a:r>
                        <a:rPr lang="en-GB" sz="1400" b="1" baseline="0" dirty="0" smtClean="0"/>
                        <a:t> information about the areas where black rhinos now live in Africa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The</a:t>
                      </a:r>
                      <a:r>
                        <a:rPr lang="en-GB" sz="1400" b="1" baseline="0" dirty="0" smtClean="0"/>
                        <a:t> coloured key is translated in both Spanish and Italian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t="34966" r="40180" b="10154"/>
          <a:stretch/>
        </p:blipFill>
        <p:spPr bwMode="auto">
          <a:xfrm>
            <a:off x="3347864" y="0"/>
            <a:ext cx="3889694" cy="265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71" y="332656"/>
            <a:ext cx="136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E1: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Headlines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619672" y="385683"/>
            <a:ext cx="1584176" cy="1164322"/>
          </a:xfrm>
          <a:prstGeom prst="wedgeRoundRectCallout">
            <a:avLst>
              <a:gd name="adj1" fmla="val 63732"/>
              <a:gd name="adj2" fmla="val 2011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Amy: </a:t>
            </a:r>
            <a:endParaRPr lang="en-GB" b="1" dirty="0" smtClean="0"/>
          </a:p>
          <a:p>
            <a:r>
              <a:rPr lang="en-GB" dirty="0" smtClean="0"/>
              <a:t>We </a:t>
            </a:r>
            <a:r>
              <a:rPr lang="en-GB" dirty="0"/>
              <a:t>must </a:t>
            </a:r>
            <a:r>
              <a:rPr lang="en-GB" dirty="0" smtClean="0"/>
              <a:t>   save </a:t>
            </a:r>
            <a:r>
              <a:rPr lang="en-GB" dirty="0"/>
              <a:t>rhinos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63688" y="1916832"/>
            <a:ext cx="1556973" cy="1164322"/>
          </a:xfrm>
          <a:prstGeom prst="wedgeRoundRectCallout">
            <a:avLst>
              <a:gd name="adj1" fmla="val 61808"/>
              <a:gd name="adj2" fmla="val -42213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Hans: </a:t>
            </a:r>
            <a:endParaRPr lang="en-GB" b="1" dirty="0" smtClean="0"/>
          </a:p>
          <a:p>
            <a:r>
              <a:rPr lang="de-DE" dirty="0" smtClean="0"/>
              <a:t>Wir </a:t>
            </a:r>
            <a:r>
              <a:rPr lang="de-DE" dirty="0"/>
              <a:t>müssen </a:t>
            </a:r>
            <a:endParaRPr lang="de-DE" dirty="0" smtClean="0"/>
          </a:p>
          <a:p>
            <a:r>
              <a:rPr lang="de-DE" dirty="0" smtClean="0"/>
              <a:t>Nashörner </a:t>
            </a:r>
          </a:p>
          <a:p>
            <a:r>
              <a:rPr lang="de-DE" dirty="0" smtClean="0"/>
              <a:t>retten</a:t>
            </a:r>
            <a:endParaRPr lang="en-GB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814438" y="2700777"/>
            <a:ext cx="1944779" cy="1164322"/>
          </a:xfrm>
          <a:prstGeom prst="wedgeRoundRectCallout">
            <a:avLst>
              <a:gd name="adj1" fmla="val 59793"/>
              <a:gd name="adj2" fmla="val -5841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Pierre: </a:t>
            </a:r>
            <a:r>
              <a:rPr lang="en-GB" dirty="0"/>
              <a:t>Il </a:t>
            </a:r>
            <a:r>
              <a:rPr lang="en-GB" dirty="0" err="1"/>
              <a:t>faut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err="1" smtClean="0"/>
              <a:t>sauver</a:t>
            </a:r>
            <a:r>
              <a:rPr lang="en-GB" dirty="0" smtClean="0"/>
              <a:t> </a:t>
            </a:r>
            <a:r>
              <a:rPr lang="en-GB" dirty="0"/>
              <a:t>les </a:t>
            </a:r>
            <a:endParaRPr lang="en-GB" dirty="0" smtClean="0"/>
          </a:p>
          <a:p>
            <a:r>
              <a:rPr lang="en-GB" dirty="0" err="1" smtClean="0"/>
              <a:t>rhinocéros</a:t>
            </a:r>
            <a:endParaRPr lang="en-GB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7253492" y="1801234"/>
            <a:ext cx="1783003" cy="1627765"/>
          </a:xfrm>
          <a:prstGeom prst="wedgeRoundRectCallout">
            <a:avLst>
              <a:gd name="adj1" fmla="val -69673"/>
              <a:gd name="adj2" fmla="val -572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smtClean="0"/>
              <a:t>Carmen: </a:t>
            </a:r>
          </a:p>
          <a:p>
            <a:r>
              <a:rPr lang="es-ES" dirty="0"/>
              <a:t>D</a:t>
            </a:r>
            <a:r>
              <a:rPr lang="es-ES" dirty="0" smtClean="0"/>
              <a:t>ebemos </a:t>
            </a:r>
          </a:p>
          <a:p>
            <a:r>
              <a:rPr lang="es-ES" dirty="0" smtClean="0"/>
              <a:t>salvar </a:t>
            </a:r>
            <a:r>
              <a:rPr lang="es-ES" dirty="0"/>
              <a:t>a los </a:t>
            </a:r>
            <a:r>
              <a:rPr lang="es-ES" dirty="0" smtClean="0"/>
              <a:t> </a:t>
            </a:r>
          </a:p>
          <a:p>
            <a:r>
              <a:rPr lang="es-ES" dirty="0" smtClean="0"/>
              <a:t>rinocerontes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7452320" y="199894"/>
            <a:ext cx="1584176" cy="1164322"/>
          </a:xfrm>
          <a:prstGeom prst="wedgeRoundRectCallout">
            <a:avLst>
              <a:gd name="adj1" fmla="val -71224"/>
              <a:gd name="adj2" fmla="val 42555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/>
              <a:t>Chiara: </a:t>
            </a:r>
          </a:p>
          <a:p>
            <a:r>
              <a:rPr lang="en-GB" dirty="0" err="1" smtClean="0"/>
              <a:t>Dobbiami</a:t>
            </a:r>
            <a:r>
              <a:rPr lang="en-GB" dirty="0" smtClean="0"/>
              <a:t>   </a:t>
            </a:r>
            <a:r>
              <a:rPr lang="en-GB" dirty="0" err="1" smtClean="0"/>
              <a:t>salvare</a:t>
            </a:r>
            <a:r>
              <a:rPr lang="en-GB" dirty="0" smtClean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err="1" smtClean="0"/>
              <a:t>rinoceronti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548407"/>
              </p:ext>
            </p:extLst>
          </p:nvPr>
        </p:nvGraphicFramePr>
        <p:xfrm>
          <a:off x="1712255" y="4149080"/>
          <a:ext cx="6984775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9945"/>
                <a:gridCol w="232483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Activity E1: Looking for verbs and phrases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1.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Who is saying the same as the newspaper headline?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 Which words are similar to ‘we must’ in English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3. Find the 4 verbs ‘to save’: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4. Which part of the English phrase is Germanic?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400" dirty="0" smtClean="0"/>
                        <a:t>5.Which part of the English phrase is similar to the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400" dirty="0" smtClean="0"/>
                        <a:t> Romance</a:t>
                      </a:r>
                      <a:r>
                        <a:rPr lang="en-GB" sz="1400" baseline="0" dirty="0" smtClean="0"/>
                        <a:t> languages (Fr, </a:t>
                      </a:r>
                      <a:r>
                        <a:rPr lang="en-GB" sz="1400" baseline="0" dirty="0" err="1" smtClean="0"/>
                        <a:t>Es</a:t>
                      </a:r>
                      <a:r>
                        <a:rPr lang="en-GB" sz="1400" baseline="0" dirty="0" smtClean="0"/>
                        <a:t>, It)</a:t>
                      </a:r>
                      <a:endParaRPr lang="en-GB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0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25781" r="30033" b="17448"/>
          <a:stretch/>
        </p:blipFill>
        <p:spPr bwMode="auto">
          <a:xfrm>
            <a:off x="5895909" y="4050187"/>
            <a:ext cx="3188103" cy="229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2" t="16667" r="7686" b="39992"/>
          <a:stretch/>
        </p:blipFill>
        <p:spPr bwMode="auto">
          <a:xfrm>
            <a:off x="1650120" y="4149080"/>
            <a:ext cx="396234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0275" y="143054"/>
            <a:ext cx="7054042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DOCUMENT E: Interpreting headlines</a:t>
            </a:r>
          </a:p>
          <a:p>
            <a:r>
              <a:rPr lang="en-GB" sz="1400" b="1" dirty="0" smtClean="0">
                <a:solidFill>
                  <a:schemeClr val="bg1"/>
                </a:solidFill>
              </a:rPr>
              <a:t>…from the World Wildlife Fund multi-lingual websites</a:t>
            </a:r>
          </a:p>
          <a:p>
            <a:r>
              <a:rPr lang="en-GB" sz="1400" b="1" dirty="0" smtClean="0">
                <a:solidFill>
                  <a:schemeClr val="bg1"/>
                </a:solidFill>
              </a:rPr>
              <a:t>wwf.fr   wwf.de    wwf.it     wwf.es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7033" r="21376" b="17448"/>
          <a:stretch/>
        </p:blipFill>
        <p:spPr bwMode="auto">
          <a:xfrm>
            <a:off x="5208851" y="1040542"/>
            <a:ext cx="3870090" cy="217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646" y="108683"/>
            <a:ext cx="684076" cy="8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071" y="332656"/>
            <a:ext cx="136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E2: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Headlines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20238" r="21021" b="10317"/>
          <a:stretch/>
        </p:blipFill>
        <p:spPr bwMode="auto">
          <a:xfrm>
            <a:off x="1712684" y="1340768"/>
            <a:ext cx="3277773" cy="216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5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646" y="108683"/>
            <a:ext cx="684076" cy="8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9922671">
            <a:off x="6298998" y="1462119"/>
            <a:ext cx="1959476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Her life is not </a:t>
            </a:r>
          </a:p>
          <a:p>
            <a:r>
              <a:rPr lang="en-GB" b="1" dirty="0" smtClean="0"/>
              <a:t>worth a horn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 rot="20297408">
            <a:off x="3574095" y="2965990"/>
            <a:ext cx="899758" cy="369332"/>
          </a:xfrm>
          <a:prstGeom prst="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Italian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 rot="294088">
            <a:off x="2098133" y="1417316"/>
            <a:ext cx="3516867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Just to make my horn into ashes, my whole species will be </a:t>
            </a:r>
          </a:p>
          <a:p>
            <a:r>
              <a:rPr lang="en-GB" b="1" dirty="0" smtClean="0"/>
              <a:t>pulverised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 rot="1587835">
            <a:off x="1981703" y="3901123"/>
            <a:ext cx="200321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Horns worth the price of gold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 rot="711484">
            <a:off x="7071672" y="2868988"/>
            <a:ext cx="1205054" cy="369332"/>
          </a:xfrm>
          <a:prstGeom prst="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G</a:t>
            </a:r>
            <a:r>
              <a:rPr lang="en-GB" b="1" dirty="0" smtClean="0"/>
              <a:t>erman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 rot="19484224">
            <a:off x="1844604" y="2694723"/>
            <a:ext cx="1136344" cy="369332"/>
          </a:xfrm>
          <a:prstGeom prst="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French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42244" y="301878"/>
            <a:ext cx="5723363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Activity E2: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Match the headlines and languages with the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Write a new, and equally strong, headline in English!</a:t>
            </a:r>
            <a:endParaRPr lang="en-GB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071" y="332656"/>
            <a:ext cx="136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E2: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Headlines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720090">
            <a:off x="5248776" y="4140701"/>
            <a:ext cx="345986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Victims of superstition: their horns are suppose to have </a:t>
            </a:r>
          </a:p>
          <a:p>
            <a:r>
              <a:rPr lang="en-GB" b="1" dirty="0" smtClean="0"/>
              <a:t>powerful healing properties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 rot="711484">
            <a:off x="5205245" y="2965990"/>
            <a:ext cx="1205054" cy="369332"/>
          </a:xfrm>
          <a:prstGeom prst="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Spanish</a:t>
            </a:r>
            <a:endParaRPr lang="en-GB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20238" r="21021" b="10317"/>
          <a:stretch/>
        </p:blipFill>
        <p:spPr bwMode="auto">
          <a:xfrm>
            <a:off x="1590572" y="5413657"/>
            <a:ext cx="1644407" cy="108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7033" r="21376" b="17448"/>
          <a:stretch/>
        </p:blipFill>
        <p:spPr bwMode="auto">
          <a:xfrm>
            <a:off x="3354919" y="5516975"/>
            <a:ext cx="1750476" cy="98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25781" r="30033" b="17448"/>
          <a:stretch/>
        </p:blipFill>
        <p:spPr bwMode="auto">
          <a:xfrm>
            <a:off x="5267964" y="5470917"/>
            <a:ext cx="1493170" cy="10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2" t="16667" r="7686" b="39992"/>
          <a:stretch/>
        </p:blipFill>
        <p:spPr bwMode="auto">
          <a:xfrm>
            <a:off x="6948264" y="5666241"/>
            <a:ext cx="1981170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7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4133"/>
            <a:ext cx="6050857" cy="58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071" y="332656"/>
            <a:ext cx="1368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E3: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Headlines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412772"/>
              </p:ext>
            </p:extLst>
          </p:nvPr>
        </p:nvGraphicFramePr>
        <p:xfrm>
          <a:off x="1547664" y="908720"/>
          <a:ext cx="388843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44016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Activity E3: Calculate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and answer…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How</a:t>
                      </a:r>
                      <a:r>
                        <a:rPr lang="en-GB" sz="1400" b="1" baseline="0" dirty="0" smtClean="0"/>
                        <a:t> much is</a:t>
                      </a:r>
                      <a:r>
                        <a:rPr lang="en-GB" sz="1400" b="1" dirty="0" smtClean="0"/>
                        <a:t> rhino horn worth</a:t>
                      </a:r>
                      <a:r>
                        <a:rPr lang="en-GB" sz="1400" b="1" baseline="0" dirty="0" smtClean="0"/>
                        <a:t> compared to </a:t>
                      </a:r>
                      <a:r>
                        <a:rPr lang="en-GB" sz="1400" b="1" dirty="0" smtClean="0"/>
                        <a:t>gold?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How many rhinos remain altogether in the world?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713795"/>
              </p:ext>
            </p:extLst>
          </p:nvPr>
        </p:nvGraphicFramePr>
        <p:xfrm>
          <a:off x="1691680" y="691125"/>
          <a:ext cx="295232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64"/>
                <a:gridCol w="147616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English 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horn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German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Horn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French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corne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Italian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aseline="0" dirty="0" err="1" smtClean="0"/>
                        <a:t>corno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Dutch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hoorne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Spanish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cuerno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Swedish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horn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Latin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cornu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4" t="34114" r="20864" b="7292"/>
          <a:stretch/>
        </p:blipFill>
        <p:spPr bwMode="auto">
          <a:xfrm rot="20638675">
            <a:off x="5181447" y="319298"/>
            <a:ext cx="1263835" cy="132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95">
            <a:off x="7039294" y="2389508"/>
            <a:ext cx="1714872" cy="171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3415">
            <a:off x="5240734" y="2071191"/>
            <a:ext cx="2046399" cy="148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18255" b="26264"/>
          <a:stretch/>
        </p:blipFill>
        <p:spPr bwMode="auto">
          <a:xfrm rot="20670076">
            <a:off x="6846040" y="332432"/>
            <a:ext cx="2074967" cy="21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0656" r="50439" b="37761"/>
          <a:stretch/>
        </p:blipFill>
        <p:spPr bwMode="auto">
          <a:xfrm>
            <a:off x="3762178" y="4299571"/>
            <a:ext cx="5086351" cy="2310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70692"/>
            <a:ext cx="1926482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DOCUMENT F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4319403"/>
            <a:ext cx="1944216" cy="11695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Activity F:</a:t>
            </a:r>
          </a:p>
          <a:p>
            <a:endParaRPr lang="en-GB" sz="1400" b="1" dirty="0" smtClean="0"/>
          </a:p>
          <a:p>
            <a:r>
              <a:rPr lang="en-GB" sz="1400" b="1" dirty="0" smtClean="0"/>
              <a:t>Brainstorming:</a:t>
            </a:r>
            <a:br>
              <a:rPr lang="en-GB" sz="1400" b="1" dirty="0" smtClean="0"/>
            </a:br>
            <a:r>
              <a:rPr lang="en-GB" sz="1400" b="1" dirty="0" smtClean="0"/>
              <a:t>looking for word </a:t>
            </a:r>
          </a:p>
          <a:p>
            <a:r>
              <a:rPr lang="en-GB" sz="1400" b="1" dirty="0" smtClean="0"/>
              <a:t>patterns</a:t>
            </a:r>
            <a:endParaRPr lang="en-GB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324580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F: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Word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Friends?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7033" r="21376" b="17448"/>
          <a:stretch/>
        </p:blipFill>
        <p:spPr bwMode="auto">
          <a:xfrm>
            <a:off x="1691679" y="832411"/>
            <a:ext cx="3549447" cy="199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24580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F: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False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Friends?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79" y="3861048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Watch out for false friends!</a:t>
            </a:r>
          </a:p>
          <a:p>
            <a:r>
              <a:rPr lang="en-GB" dirty="0" smtClean="0"/>
              <a:t>Sometimes words in other languages look like English: but they  are just the same letters with a different meaning!</a:t>
            </a:r>
          </a:p>
          <a:p>
            <a:endParaRPr lang="en-GB" dirty="0"/>
          </a:p>
          <a:p>
            <a:r>
              <a:rPr lang="en-GB" i="1" dirty="0" smtClean="0"/>
              <a:t>Examples</a:t>
            </a:r>
            <a:r>
              <a:rPr lang="en-GB" dirty="0" smtClean="0"/>
              <a:t>: </a:t>
            </a:r>
          </a:p>
          <a:p>
            <a:r>
              <a:rPr lang="en-GB" dirty="0" smtClean="0"/>
              <a:t>German: Art = species or type</a:t>
            </a:r>
          </a:p>
          <a:p>
            <a:r>
              <a:rPr lang="en-GB" dirty="0" smtClean="0"/>
              <a:t>Italian: = is worth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6156"/>
            <a:ext cx="3187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5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DL: Multilingual ‘language discovery’ units for upper KS2</a:t>
            </a:r>
            <a:br>
              <a:rPr lang="en-GB" sz="2000" dirty="0" smtClean="0"/>
            </a:br>
            <a:r>
              <a:rPr lang="en-GB" sz="2000" dirty="0" smtClean="0"/>
              <a:t>Teacher’s notes: P1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72616" y="-819472"/>
            <a:ext cx="8229600" cy="46064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6547" y="1196752"/>
            <a:ext cx="88569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DL multilingual language discovery units can be used as :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400" dirty="0"/>
              <a:t>W</a:t>
            </a:r>
            <a:r>
              <a:rPr lang="en-GB" sz="1400" dirty="0" smtClean="0"/>
              <a:t>hole class whiteboard lessons followed by individual/ pair or group activities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 smtClean="0"/>
              <a:t>Activity slides can be printed off as worksheets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400" dirty="0"/>
              <a:t>I</a:t>
            </a:r>
            <a:r>
              <a:rPr lang="en-GB" sz="1400" dirty="0" smtClean="0"/>
              <a:t>ndividual/ paired assessment or portfolio activities, using </a:t>
            </a:r>
            <a:r>
              <a:rPr lang="en-GB" sz="1400" dirty="0" err="1" smtClean="0"/>
              <a:t>PPt</a:t>
            </a:r>
            <a:r>
              <a:rPr lang="en-GB" sz="1400" dirty="0" smtClean="0"/>
              <a:t> on </a:t>
            </a:r>
            <a:r>
              <a:rPr lang="en-GB" sz="1400" dirty="0" err="1" smtClean="0"/>
              <a:t>ipads</a:t>
            </a:r>
            <a:r>
              <a:rPr lang="en-GB" sz="1400" dirty="0" smtClean="0"/>
              <a:t>/laptops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1400" dirty="0" smtClean="0"/>
              <a:t>A combination of both a and b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375368"/>
            <a:ext cx="897324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rationale of using multi-lingual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English is a language with both Germanic and Romance vocabulary as well as Latin, Greek and world language influences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Upper KS2 pupils, in particular those who are either bilingual or have already studied more than one foreign language following the DL approach ( </a:t>
            </a:r>
            <a:r>
              <a:rPr lang="en-GB" dirty="0">
                <a:hlinkClick r:id="rId2"/>
              </a:rPr>
              <a:t>www.discoveringlanguage.co.uk</a:t>
            </a:r>
            <a:r>
              <a:rPr lang="en-GB" dirty="0"/>
              <a:t>)   will have developing skills and knowledge to decode small texts in other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Pupils’ knowledge of English can inform their learning of new languages by looking for the    similarities in languages, as well as noting key differences.</a:t>
            </a:r>
          </a:p>
          <a:p>
            <a:endParaRPr lang="en-GB" dirty="0"/>
          </a:p>
          <a:p>
            <a:r>
              <a:rPr lang="en-GB" dirty="0"/>
              <a:t>Similarities to note (at upper KS2 level)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using cognates (word cousins) and context to extract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recognising familiar SPAG patterns </a:t>
            </a:r>
            <a:r>
              <a:rPr lang="en-GB" dirty="0" err="1"/>
              <a:t>eg</a:t>
            </a:r>
            <a:r>
              <a:rPr lang="en-GB" dirty="0"/>
              <a:t> punctuation plurals and determiners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recognising parts of speech </a:t>
            </a:r>
            <a:r>
              <a:rPr lang="en-GB" dirty="0" err="1"/>
              <a:t>eg</a:t>
            </a:r>
            <a:r>
              <a:rPr lang="en-GB" dirty="0"/>
              <a:t>. nouns, adjectives  and verbs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recognising Germanic and Romance influences on our English vocabulary</a:t>
            </a:r>
          </a:p>
          <a:p>
            <a:r>
              <a:rPr lang="en-GB" dirty="0"/>
              <a:t>Differences to note (at upper KS2 level)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Word order , in particular with adjectives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Gender patterns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Accents and unusual letter combinations</a:t>
            </a:r>
          </a:p>
          <a:p>
            <a:pPr lvl="1"/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9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sz="2000" dirty="0" smtClean="0"/>
              <a:t>G1: Rhino facts</a:t>
            </a:r>
            <a:endParaRPr lang="en-GB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"/>
          <a:stretch/>
        </p:blipFill>
        <p:spPr bwMode="auto">
          <a:xfrm>
            <a:off x="1108389" y="1585177"/>
            <a:ext cx="6961554" cy="3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231234"/>
            <a:ext cx="86044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b="1" dirty="0" smtClean="0"/>
          </a:p>
          <a:p>
            <a:r>
              <a:rPr lang="en-GB" sz="2000" b="1" dirty="0" smtClean="0"/>
              <a:t>       </a:t>
            </a:r>
            <a:r>
              <a:rPr lang="en-GB" sz="2000" b="1" dirty="0" err="1" smtClean="0"/>
              <a:t>Rinoceronte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nero</a:t>
            </a:r>
            <a:r>
              <a:rPr lang="en-GB" sz="2000" b="1" dirty="0" smtClean="0"/>
              <a:t>                            </a:t>
            </a:r>
            <a:r>
              <a:rPr lang="en-GB" sz="2000" b="1" dirty="0" err="1" smtClean="0"/>
              <a:t>Rinoceronte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blanco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4009024"/>
            <a:ext cx="11521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/>
              <a:t>Altezza</a:t>
            </a:r>
            <a:endParaRPr lang="en-GB" sz="1400" b="1" dirty="0" smtClean="0"/>
          </a:p>
          <a:p>
            <a:pPr algn="ctr"/>
            <a:r>
              <a:rPr lang="en-GB" sz="1400" b="1" dirty="0" smtClean="0"/>
              <a:t>1.3-1.6m</a:t>
            </a:r>
          </a:p>
          <a:p>
            <a:pPr algn="ctr"/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4050913"/>
            <a:ext cx="12418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/>
              <a:t>Altura</a:t>
            </a:r>
            <a:endParaRPr lang="en-GB" sz="1400" b="1" dirty="0" smtClean="0"/>
          </a:p>
          <a:p>
            <a:pPr algn="ctr"/>
            <a:r>
              <a:rPr lang="en-GB" sz="1400" b="1" dirty="0" smtClean="0"/>
              <a:t>1.5-1.9m</a:t>
            </a:r>
          </a:p>
          <a:p>
            <a:pPr algn="ctr"/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73382" y="4656414"/>
            <a:ext cx="12418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Largo</a:t>
            </a:r>
          </a:p>
          <a:p>
            <a:pPr algn="ctr"/>
            <a:r>
              <a:rPr lang="en-GB" sz="1400" b="1" dirty="0" smtClean="0"/>
              <a:t>3.8-4.8m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1089" y="4548692"/>
            <a:ext cx="12418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/>
              <a:t>Lunghezza</a:t>
            </a:r>
            <a:endParaRPr lang="en-GB" sz="1400" b="1" dirty="0" smtClean="0"/>
          </a:p>
          <a:p>
            <a:pPr algn="ctr"/>
            <a:r>
              <a:rPr lang="en-GB" sz="1400" b="1" dirty="0" smtClean="0"/>
              <a:t>2.5-3.0m</a:t>
            </a:r>
          </a:p>
          <a:p>
            <a:pPr algn="ctr"/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25731" y="1951668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Peso</a:t>
            </a:r>
          </a:p>
          <a:p>
            <a:pPr algn="ctr"/>
            <a:r>
              <a:rPr lang="en-GB" sz="1400" b="1" dirty="0" smtClean="0"/>
              <a:t>775-1350 kg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43800" y="1951668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Peso </a:t>
            </a:r>
          </a:p>
          <a:p>
            <a:pPr algn="ctr"/>
            <a:r>
              <a:rPr lang="en-GB" sz="1400" b="1" dirty="0" smtClean="0"/>
              <a:t>1800-2500 kg</a:t>
            </a:r>
            <a:endParaRPr lang="en-GB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03647" y="1231234"/>
            <a:ext cx="2232249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DOCUMENT G: Italian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4124" y="1219016"/>
            <a:ext cx="2219246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DOCUMENT G: Spanish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153342"/>
              </p:ext>
            </p:extLst>
          </p:nvPr>
        </p:nvGraphicFramePr>
        <p:xfrm>
          <a:off x="626368" y="5207649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368"/>
                <a:gridCol w="1944216"/>
                <a:gridCol w="2304256"/>
                <a:gridCol w="2411760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Activity G1: use the Italian and Spanish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</a:rPr>
                        <a:t> document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 to work out some rhino statistics …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Height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Length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Weight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Black rhino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White rhino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3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60648"/>
          </a:xfrm>
        </p:spPr>
        <p:txBody>
          <a:bodyPr/>
          <a:lstStyle/>
          <a:p>
            <a:r>
              <a:rPr lang="en-GB" dirty="0" smtClean="0"/>
              <a:t>Make a slide based on white </a:t>
            </a:r>
            <a:r>
              <a:rPr lang="en-GB" smtClean="0"/>
              <a:t>and black</a:t>
            </a:r>
            <a:r>
              <a:rPr lang="en-GB" dirty="0" smtClean="0"/>
              <a:t>. Nero </a:t>
            </a:r>
            <a:r>
              <a:rPr lang="en-GB" dirty="0" err="1" smtClean="0"/>
              <a:t>blanco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9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G 2: Extra Rhino </a:t>
            </a:r>
            <a:r>
              <a:rPr lang="en-GB" sz="2000" dirty="0"/>
              <a:t>F</a:t>
            </a:r>
            <a:r>
              <a:rPr lang="en-GB" sz="2000" dirty="0" smtClean="0"/>
              <a:t>acts</a:t>
            </a:r>
            <a:endParaRPr lang="en-GB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31748" r="30747" b="21332"/>
          <a:stretch/>
        </p:blipFill>
        <p:spPr bwMode="auto">
          <a:xfrm>
            <a:off x="4109624" y="1333394"/>
            <a:ext cx="4860867" cy="454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76470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How many facts can you translate?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7295" y="3154619"/>
            <a:ext cx="1584176" cy="83099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Ils </a:t>
            </a:r>
            <a:r>
              <a:rPr lang="fr-FR" sz="1200" b="1" dirty="0">
                <a:solidFill>
                  <a:schemeClr val="bg1"/>
                </a:solidFill>
              </a:rPr>
              <a:t>sont l'espèce de rhinocéros la plus </a:t>
            </a:r>
            <a:r>
              <a:rPr lang="fr-FR" sz="1200" b="1" dirty="0" smtClean="0">
                <a:solidFill>
                  <a:schemeClr val="bg1"/>
                </a:solidFill>
              </a:rPr>
              <a:t>sociale</a:t>
            </a:r>
          </a:p>
          <a:p>
            <a:r>
              <a:rPr lang="fr-FR" sz="1200" b="1" i="1" dirty="0" smtClean="0">
                <a:solidFill>
                  <a:schemeClr val="bg1"/>
                </a:solidFill>
              </a:rPr>
              <a:t>French</a:t>
            </a:r>
            <a:endParaRPr lang="en-GB" sz="12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0072" y="1628799"/>
            <a:ext cx="1656184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Nashorn</a:t>
            </a:r>
          </a:p>
          <a:p>
            <a:r>
              <a:rPr lang="de-DE" sz="1400" b="1" dirty="0" smtClean="0">
                <a:solidFill>
                  <a:schemeClr val="bg1"/>
                </a:solidFill>
              </a:rPr>
              <a:t>weiße </a:t>
            </a:r>
            <a:r>
              <a:rPr lang="de-DE" sz="1400" b="1" dirty="0">
                <a:solidFill>
                  <a:schemeClr val="bg1"/>
                </a:solidFill>
              </a:rPr>
              <a:t>sind </a:t>
            </a:r>
            <a:endParaRPr lang="de-DE" sz="1400" b="1" dirty="0" smtClean="0">
              <a:solidFill>
                <a:schemeClr val="bg1"/>
              </a:solidFill>
            </a:endParaRPr>
          </a:p>
          <a:p>
            <a:r>
              <a:rPr lang="de-DE" sz="1400" b="1" dirty="0" smtClean="0">
                <a:solidFill>
                  <a:schemeClr val="bg1"/>
                </a:solidFill>
              </a:rPr>
              <a:t>eigentlich grau</a:t>
            </a:r>
          </a:p>
          <a:p>
            <a:r>
              <a:rPr lang="de-DE" sz="1400" b="1" i="1" dirty="0" smtClean="0">
                <a:solidFill>
                  <a:schemeClr val="bg1"/>
                </a:solidFill>
              </a:rPr>
              <a:t>German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0072" y="3150562"/>
            <a:ext cx="1656184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</a:rPr>
              <a:t>Deres </a:t>
            </a:r>
            <a:r>
              <a:rPr lang="da-DK" sz="1200" b="1" dirty="0">
                <a:solidFill>
                  <a:schemeClr val="bg1"/>
                </a:solidFill>
              </a:rPr>
              <a:t>horn er lavet af keratin, de </a:t>
            </a:r>
            <a:r>
              <a:rPr lang="da-DK" sz="1200" b="1" dirty="0" smtClean="0">
                <a:solidFill>
                  <a:schemeClr val="bg1"/>
                </a:solidFill>
              </a:rPr>
              <a:t>  samme </a:t>
            </a:r>
            <a:r>
              <a:rPr lang="da-DK" sz="1200" b="1" dirty="0">
                <a:solidFill>
                  <a:schemeClr val="bg1"/>
                </a:solidFill>
              </a:rPr>
              <a:t>ting </a:t>
            </a:r>
            <a:r>
              <a:rPr lang="da-DK" sz="1200" b="1" dirty="0" smtClean="0">
                <a:solidFill>
                  <a:schemeClr val="bg1"/>
                </a:solidFill>
              </a:rPr>
              <a:t>som  </a:t>
            </a:r>
            <a:r>
              <a:rPr lang="da-DK" sz="1200" b="1" dirty="0">
                <a:solidFill>
                  <a:schemeClr val="bg1"/>
                </a:solidFill>
              </a:rPr>
              <a:t>vores negle </a:t>
            </a:r>
            <a:r>
              <a:rPr lang="da-DK" sz="1200" b="1" dirty="0" smtClean="0">
                <a:solidFill>
                  <a:schemeClr val="bg1"/>
                </a:solidFill>
              </a:rPr>
              <a:t> og hår </a:t>
            </a:r>
            <a:r>
              <a:rPr lang="da-DK" sz="1400" b="1" i="1" dirty="0" smtClean="0">
                <a:solidFill>
                  <a:schemeClr val="bg1"/>
                </a:solidFill>
              </a:rPr>
              <a:t>Danish</a:t>
            </a:r>
            <a:endParaRPr lang="en-GB" sz="1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510489"/>
              </p:ext>
            </p:extLst>
          </p:nvPr>
        </p:nvGraphicFramePr>
        <p:xfrm>
          <a:off x="107504" y="2603494"/>
          <a:ext cx="4968552" cy="401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</a:tblGrid>
              <a:tr h="273784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Activity G2: Choosing from several languages 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What colour are white rhinos really?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Why were they mistakenly called</a:t>
                      </a:r>
                      <a:r>
                        <a:rPr lang="en-GB" sz="1400" b="1" baseline="0" dirty="0" smtClean="0"/>
                        <a:t> white?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What part of their body is keratin?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What parts of our bodies are keratin?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Are white rhinos more or less social  than black rhinos?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46286" y="4509120"/>
            <a:ext cx="174619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Early </a:t>
            </a:r>
            <a:r>
              <a:rPr lang="en-GB" sz="1200" dirty="0"/>
              <a:t>English-speaking settlers in South Africa misinterpreted the "</a:t>
            </a:r>
            <a:r>
              <a:rPr lang="en-GB" sz="1200" dirty="0" err="1"/>
              <a:t>wijd</a:t>
            </a:r>
            <a:r>
              <a:rPr lang="en-GB" sz="1200" dirty="0"/>
              <a:t>" for "</a:t>
            </a:r>
            <a:r>
              <a:rPr lang="en-GB" sz="1200" b="1" dirty="0"/>
              <a:t>white</a:t>
            </a:r>
            <a:r>
              <a:rPr lang="en-GB" sz="1200" dirty="0"/>
              <a:t>" and the </a:t>
            </a:r>
            <a:r>
              <a:rPr lang="en-GB" sz="1200" b="1" dirty="0"/>
              <a:t>rhino</a:t>
            </a:r>
            <a:r>
              <a:rPr lang="en-GB" sz="1200" dirty="0"/>
              <a:t> with the wide mouth ended up being called the </a:t>
            </a:r>
            <a:r>
              <a:rPr lang="en-GB" sz="1200" b="1" dirty="0"/>
              <a:t>white rhino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335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statue de rhino a new y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9162"/>
            <a:ext cx="3876811" cy="38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H: Rhino Culture: Sculpture!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99778" y="1268760"/>
            <a:ext cx="7377186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DOCUMENT H1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Une </a:t>
            </a:r>
            <a:r>
              <a:rPr lang="fr-FR" sz="1400" b="1" dirty="0">
                <a:solidFill>
                  <a:schemeClr val="bg1"/>
                </a:solidFill>
              </a:rPr>
              <a:t>grande </a:t>
            </a:r>
            <a:r>
              <a:rPr lang="fr-FR" sz="1400" b="1" dirty="0" smtClean="0">
                <a:solidFill>
                  <a:schemeClr val="bg1"/>
                </a:solidFill>
              </a:rPr>
              <a:t>sculpture à New York pour </a:t>
            </a:r>
            <a:r>
              <a:rPr lang="fr-FR" sz="1400" b="1" dirty="0">
                <a:solidFill>
                  <a:schemeClr val="bg1"/>
                </a:solidFill>
              </a:rPr>
              <a:t>immortaliser les derniers rhinocéros </a:t>
            </a:r>
            <a:r>
              <a:rPr lang="fr-FR" sz="1400" b="1" dirty="0" smtClean="0">
                <a:solidFill>
                  <a:schemeClr val="bg1"/>
                </a:solidFill>
              </a:rPr>
              <a:t>blancs</a:t>
            </a:r>
          </a:p>
          <a:p>
            <a:endParaRPr lang="fr-FR" sz="14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01401"/>
              </p:ext>
            </p:extLst>
          </p:nvPr>
        </p:nvGraphicFramePr>
        <p:xfrm>
          <a:off x="4197263" y="2996952"/>
          <a:ext cx="4692141" cy="2915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2141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Activity H1: 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45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/>
                        <a:t>Can you translate the title to this photograph?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How many French/English cognates  can you find?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2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H2: Culture: Stories</a:t>
            </a:r>
            <a:endParaRPr lang="en-GB" sz="2000" dirty="0"/>
          </a:p>
        </p:txBody>
      </p:sp>
      <p:pic>
        <p:nvPicPr>
          <p:cNvPr id="3076" name="Picture 4" descr="Histoires comme Ã§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065">
            <a:off x="5521993" y="1376172"/>
            <a:ext cx="2155998" cy="30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udyard Kipling, Werke, 4 Bde. Die DschungelbÃ¼cher I &amp; II, Kim, Genau-so-Geschichten, Stalky &amp; C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92">
            <a:off x="2037717" y="1895056"/>
            <a:ext cx="2160240" cy="34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3822">
            <a:off x="4073106" y="3426014"/>
            <a:ext cx="2191822" cy="30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054">
            <a:off x="6664258" y="3293887"/>
            <a:ext cx="2156619" cy="30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3528" y="1258887"/>
            <a:ext cx="3744416" cy="3077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DOCUMENT H2: The Just So Stories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Elli Woollard's Just So Sto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9088"/>
            <a:ext cx="2427442" cy="291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332656"/>
            <a:ext cx="2220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H: Rhino Culture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814811"/>
              </p:ext>
            </p:extLst>
          </p:nvPr>
        </p:nvGraphicFramePr>
        <p:xfrm>
          <a:off x="323528" y="3068960"/>
          <a:ext cx="8424938" cy="3253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388"/>
                <a:gridCol w="2850388"/>
                <a:gridCol w="2724162"/>
              </a:tblGrid>
              <a:tr h="650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solidFill>
                            <a:schemeClr val="bg1"/>
                          </a:solidFill>
                        </a:rPr>
                        <a:t>German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Genau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-so-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Geschichten</a:t>
                      </a:r>
                      <a:endParaRPr lang="en-GB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Así fue cómo al rinoceronte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smtClean="0">
                          <a:solidFill>
                            <a:schemeClr val="tx1"/>
                          </a:solidFill>
                        </a:rPr>
                        <a:t>ebbe la sua pelle</a:t>
                      </a:r>
                      <a:endParaRPr lang="en-GB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Just So Stories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Wie</a:t>
                      </a:r>
                      <a:r>
                        <a:rPr lang="en-GB" dirty="0" smtClean="0"/>
                        <a:t> das </a:t>
                      </a:r>
                      <a:r>
                        <a:rPr lang="en-GB" b="0" dirty="0" err="1" smtClean="0"/>
                        <a:t>Nashorn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 se le formó su piel 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bg1"/>
                          </a:solidFill>
                        </a:rPr>
                        <a:t>French</a:t>
                      </a:r>
                    </a:p>
                    <a:p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Histoires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comme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ça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Come il rinoceronte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se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fit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sa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peau</a:t>
                      </a:r>
                      <a:r>
                        <a:rPr lang="es-ES" dirty="0" smtClean="0"/>
                        <a:t> </a:t>
                      </a:r>
                      <a:endParaRPr lang="en-GB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bg1"/>
                          </a:solidFill>
                        </a:rPr>
                        <a:t>Italian</a:t>
                      </a:r>
                    </a:p>
                    <a:p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Storie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proprio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cosi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How the Rhinoceros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seine </a:t>
                      </a:r>
                      <a:r>
                        <a:rPr lang="en-GB" dirty="0" err="1" smtClean="0"/>
                        <a:t>Runzeln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bekam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bg1"/>
                          </a:solidFill>
                        </a:rPr>
                        <a:t>Spanish</a:t>
                      </a:r>
                    </a:p>
                    <a:p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Cuentos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asi</a:t>
                      </a:r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chemeClr val="bg1"/>
                          </a:solidFill>
                        </a:rPr>
                        <a:t>fue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Comment</a:t>
                      </a:r>
                      <a:r>
                        <a:rPr lang="es-ES" baseline="0" dirty="0" smtClean="0"/>
                        <a:t> le </a:t>
                      </a:r>
                      <a:r>
                        <a:rPr lang="es-ES" dirty="0" err="1" smtClean="0"/>
                        <a:t>Rhinocéros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Got His Skin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40767"/>
            <a:ext cx="141954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878" y="1340768"/>
            <a:ext cx="651388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Activity H2: The Just So Stories (Rudyard Kipling 1902) have been translated into many different languages</a:t>
            </a: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The Rhinoceros story title has been split in two!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Join them up and match with the Just so Story title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Read the story in class in English; the vocabulary is rich and ambitious!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318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332656"/>
            <a:ext cx="2220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H: Rhino Culture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699496"/>
              </p:ext>
            </p:extLst>
          </p:nvPr>
        </p:nvGraphicFramePr>
        <p:xfrm>
          <a:off x="323528" y="2276872"/>
          <a:ext cx="8568952" cy="3904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76"/>
                <a:gridCol w="4284476"/>
              </a:tblGrid>
              <a:tr h="65070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es-ES" dirty="0" smtClean="0"/>
                        <a:t>Así fue cómo al rinoceronte se le        formó su piel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explique pourquoi le rhinocéros a la peau ridée et une âme irascible</a:t>
                      </a:r>
                      <a:endParaRPr lang="en-GB" dirty="0"/>
                    </a:p>
                  </a:txBody>
                  <a:tcPr/>
                </a:tc>
              </a:tr>
              <a:tr h="650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Wie</a:t>
                      </a:r>
                      <a:r>
                        <a:rPr lang="en-GB" dirty="0" smtClean="0"/>
                        <a:t> das </a:t>
                      </a:r>
                      <a:r>
                        <a:rPr lang="en-GB" b="0" dirty="0" err="1" smtClean="0"/>
                        <a:t>Nashorn</a:t>
                      </a:r>
                      <a:r>
                        <a:rPr lang="en-GB" b="0" dirty="0" smtClean="0"/>
                        <a:t> </a:t>
                      </a:r>
                      <a:r>
                        <a:rPr lang="en-GB" dirty="0" smtClean="0"/>
                        <a:t>seine </a:t>
                      </a:r>
                      <a:r>
                        <a:rPr lang="en-GB" dirty="0" err="1" smtClean="0"/>
                        <a:t>Runzeln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bekam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spiega perché il rinoceronte ha la pelle rugosa e l'animo irascibile</a:t>
                      </a:r>
                      <a:endParaRPr lang="en-GB" dirty="0"/>
                    </a:p>
                  </a:txBody>
                  <a:tcPr/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it-IT" dirty="0" smtClean="0"/>
                        <a:t>Come il rinoceronte ebbe la sua pelle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explica por qué los rinocerontes tienen malos genios y arrugas en la piel.</a:t>
                      </a:r>
                    </a:p>
                  </a:txBody>
                  <a:tcPr/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en-GB" dirty="0" smtClean="0"/>
                        <a:t>How the Rhinoceros Got His Skin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warum Nashörner Hautfalten und schlechte Laune haben</a:t>
                      </a:r>
                      <a:endParaRPr lang="en-GB" dirty="0"/>
                    </a:p>
                  </a:txBody>
                  <a:tcPr/>
                </a:tc>
              </a:tr>
              <a:tr h="650701">
                <a:tc>
                  <a:txBody>
                    <a:bodyPr/>
                    <a:lstStyle/>
                    <a:p>
                      <a:r>
                        <a:rPr lang="es-ES" dirty="0" smtClean="0"/>
                        <a:t>Le </a:t>
                      </a:r>
                      <a:r>
                        <a:rPr lang="es-ES" dirty="0" err="1" smtClean="0"/>
                        <a:t>Rhinocéros</a:t>
                      </a:r>
                      <a:r>
                        <a:rPr lang="es-ES" dirty="0" smtClean="0"/>
                        <a:t> et </a:t>
                      </a:r>
                      <a:r>
                        <a:rPr lang="es-ES" dirty="0" err="1" smtClean="0"/>
                        <a:t>sa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peau</a:t>
                      </a:r>
                      <a:r>
                        <a:rPr lang="es-ES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why rhinos have folds in their skin and bad tempers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5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DL</a:t>
            </a:r>
            <a:r>
              <a:rPr lang="en-GB" sz="2000" dirty="0"/>
              <a:t>: Multilingual ‘language discovery’ units for upper KS2</a:t>
            </a:r>
            <a:br>
              <a:rPr lang="en-GB" sz="2000" dirty="0"/>
            </a:br>
            <a:r>
              <a:rPr lang="en-GB" sz="2000" dirty="0" smtClean="0"/>
              <a:t>Teacher’s notes: P2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117169"/>
            <a:ext cx="9036496" cy="5355312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GB" sz="1400" b="1" dirty="0" smtClean="0"/>
              <a:t>Key instructions and titles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These are in English, to establish the context and required activities</a:t>
            </a:r>
          </a:p>
          <a:p>
            <a:endParaRPr lang="en-GB" sz="1400" b="1" dirty="0"/>
          </a:p>
          <a:p>
            <a:r>
              <a:rPr lang="en-GB" sz="1400" b="1" dirty="0" smtClean="0"/>
              <a:t>Document evidence : languages </a:t>
            </a:r>
            <a:r>
              <a:rPr lang="en-GB" sz="1400" b="1" dirty="0"/>
              <a:t>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To maximise the </a:t>
            </a:r>
            <a:r>
              <a:rPr lang="en-GB" sz="1400" dirty="0" smtClean="0"/>
              <a:t>possibilities of </a:t>
            </a:r>
            <a:r>
              <a:rPr lang="en-GB" sz="1400" dirty="0"/>
              <a:t>looking for cognates, the main languages used are: Romance French, Spanish and Italian (Romance) and German (Germanic)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Other EU languages are occasionally used where appropriate </a:t>
            </a:r>
            <a:r>
              <a:rPr lang="en-GB" sz="1400" dirty="0" err="1"/>
              <a:t>eg</a:t>
            </a:r>
            <a:r>
              <a:rPr lang="en-GB" sz="1400" dirty="0"/>
              <a:t>: Dutch, Danish, </a:t>
            </a:r>
            <a:r>
              <a:rPr lang="en-GB" sz="1400" dirty="0" smtClean="0"/>
              <a:t>  Norwegian</a:t>
            </a:r>
            <a:r>
              <a:rPr lang="en-GB" sz="1400" dirty="0"/>
              <a:t>, Swedish, </a:t>
            </a:r>
            <a:r>
              <a:rPr lang="en-GB" sz="1400" dirty="0" smtClean="0"/>
              <a:t>  Portuguese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Languages with different script are not used for the ‘discovery’ purposes of these </a:t>
            </a:r>
            <a:r>
              <a:rPr lang="en-GB" sz="1400" dirty="0" smtClean="0"/>
              <a:t>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400" b="1" dirty="0" smtClean="0"/>
              <a:t>Extension possibilities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Classroom teachers may well see possibilities for extension activities in other curriculum areas: </a:t>
            </a:r>
            <a:r>
              <a:rPr lang="en-GB" sz="1400" dirty="0" err="1" smtClean="0"/>
              <a:t>eg</a:t>
            </a:r>
            <a:r>
              <a:rPr lang="en-GB" sz="1400" dirty="0" smtClean="0"/>
              <a:t>         English factual and creative writing,, geography, art, design </a:t>
            </a:r>
            <a:r>
              <a:rPr lang="en-GB" sz="1400" dirty="0" err="1" smtClean="0"/>
              <a:t>etc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Classrooms with EAL pupils may find opportunities to look at the same vocabulary in  EAL pupils’ home languages: what are the similarities and differences?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400" b="1" dirty="0"/>
              <a:t>I</a:t>
            </a:r>
            <a:r>
              <a:rPr lang="en-GB" sz="1400" b="1" dirty="0" smtClean="0"/>
              <a:t>ntended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Working with several languages: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pupils can develop an understanding of  how ‘language’ (rather than foreign languages) has many aspects that are already familiar to them: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p</a:t>
            </a:r>
            <a:r>
              <a:rPr lang="en-GB" sz="1400" dirty="0" smtClean="0"/>
              <a:t>upils will understand that all languages allow us to communicate about the world through words and texts, with some similar and some different vocabulary and rules to English,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embeds and reinforces pupils’ understanding of English SPAG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w</a:t>
            </a:r>
            <a:r>
              <a:rPr lang="en-GB" sz="1400" dirty="0" smtClean="0"/>
              <a:t>idens and deepens vocabulary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enhances motivation and a desire to learn more about these particular languages, or new ones!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can reduce that (very English!) fear of other languages, dispelling strangeness and embracing new horizons</a:t>
            </a:r>
            <a:endParaRPr lang="en-GB" sz="1400" dirty="0"/>
          </a:p>
          <a:p>
            <a:endParaRPr lang="en-GB" sz="1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2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04056" y="548680"/>
            <a:ext cx="637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>
                    <a:lumMod val="95000"/>
                  </a:schemeClr>
                </a:solidFill>
              </a:rPr>
              <a:t>DL : </a:t>
            </a:r>
            <a:endParaRPr lang="en-GB" sz="36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sz="3600" b="1" dirty="0" smtClean="0">
                <a:solidFill>
                  <a:schemeClr val="bg1">
                    <a:lumMod val="95000"/>
                  </a:schemeClr>
                </a:solidFill>
              </a:rPr>
              <a:t>Language Discovery 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</a:rPr>
              <a:t>Unit 1</a:t>
            </a:r>
            <a:endParaRPr lang="en-US" altLang="ko-KR" sz="3600" b="1" dirty="0" smtClean="0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504056" y="6597932"/>
            <a:ext cx="8639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1545" y="6165304"/>
            <a:ext cx="1110013" cy="272795"/>
            <a:chOff x="3275856" y="1242391"/>
            <a:chExt cx="1656184" cy="407020"/>
          </a:xfrm>
        </p:grpSpPr>
        <p:sp>
          <p:nvSpPr>
            <p:cNvPr id="18" name="Rounded Rectangle 17"/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Picture 2" descr="E:\002-KIMS BUSINESS\007-01-ALLPPT.com\011-ALLPPT-LOGO\allppt-logo-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60648"/>
          </a:xfrm>
        </p:spPr>
        <p:txBody>
          <a:bodyPr/>
          <a:lstStyle/>
          <a:p>
            <a:pPr lvl="0"/>
            <a:r>
              <a:rPr lang="en-GB" altLang="ko-KR" b="1" dirty="0" smtClean="0">
                <a:solidFill>
                  <a:schemeClr val="bg1"/>
                </a:solidFill>
              </a:rPr>
              <a:t>A</a:t>
            </a:r>
            <a:r>
              <a:rPr lang="en-GB" altLang="ko-KR" b="1" dirty="0">
                <a:solidFill>
                  <a:schemeClr val="bg1"/>
                </a:solidFill>
              </a:rPr>
              <a:t>. How did </a:t>
            </a:r>
            <a:r>
              <a:rPr lang="en-GB" altLang="ko-KR" b="1" dirty="0" smtClean="0">
                <a:solidFill>
                  <a:schemeClr val="bg1"/>
                </a:solidFill>
              </a:rPr>
              <a:t>the rhinoceros </a:t>
            </a:r>
            <a:r>
              <a:rPr lang="en-GB" altLang="ko-KR" b="1" dirty="0">
                <a:solidFill>
                  <a:schemeClr val="bg1"/>
                </a:solidFill>
              </a:rPr>
              <a:t>get his name?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10693" b="3548"/>
          <a:stretch/>
        </p:blipFill>
        <p:spPr bwMode="auto">
          <a:xfrm>
            <a:off x="2195736" y="1382823"/>
            <a:ext cx="6347791" cy="3022460"/>
          </a:xfrm>
          <a:prstGeom prst="rect">
            <a:avLst/>
          </a:prstGeom>
          <a:noFill/>
          <a:ln w="508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1412776"/>
            <a:ext cx="1656185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DOCUMENT A</a:t>
            </a:r>
          </a:p>
          <a:p>
            <a:r>
              <a:rPr lang="en-GB" sz="1000" b="1" dirty="0" smtClean="0">
                <a:solidFill>
                  <a:schemeClr val="bg1"/>
                </a:solidFill>
              </a:rPr>
              <a:t>Etymological dictionary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8" name="AutoShape 5" descr="data:image/svg+xml;base64,PHN2ZyB4bWxucz0iaHR0cDovL3d3dy53My5vcmcvMjAwMC9zdmciIHhtbG5zOnhsaW5rPSJodHRwOi8vd3d3LnczLm9yZy8xOTk5L3hsaW5rIiB3aWR0aD0iMzIiIGhlaWdodD0iMzIiIHZpZXdCb3g9IjAgMCAzMiAzMiI+CiAgPGRlZnM+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+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+CiAgICA8cGF0aCBzdHJva2U9IiM0Mjg1RjQiIHN0cm9rZS1saW5lY2FwPSJzcXVhcmUiIGQ9Ik0yNSwxMyBDMjMsMTUuMzMzMzMzMyAyMCwxNi41IDE2LDE2LjUgQzEyLDE2LjUgOSwxNS4zMzMzMzMzIDcsMTMgTDEzLDEwLjUgTDE5LDEwLjUgTDI1LDEzIFoiIG1hc2s9InVybCgjc21hbGwtdmlzZW1lLXYzLWIpIi8+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+Cjwvc3ZnPgo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4925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6" descr="data:image/png;base64,iVBORw0KGgoAAAANSUhEUgAAAUAAAACRCAYAAACyhWGUAAAYn0lEQVR42u2dCVdUx7qGz++5Z60Yo15jokaJgiMzymCAqDgQhxzQRBwS5wERnBEVFceIEceoKAqKGiKIKGhwiDihogYUNYjTd89bubXX7k13Q2MboXmftWrhHnt3W/vpr6q6vv2vyzUinlIIIcQV/kUBEkIoQAqQEEIBUoCEEAqQAiSEUIAUICGkzQiwpPK5JMxaKAMDB4l/SJj6GxkTKwcKLhr7LFq9Wbr18BK/4FCj9BnoL/OXpxv7RI8aKz4D/Gz2QZk6L0Vt7/zZ5w22oazbeUhyiq+p463XNmVusgyNHS+lVfUUICHEvQK8cK9OfIMGy6qte6S8+q2xft+pC/KlTz/Zd/K8IUAU87FlD15KcHik7Mo7awgQInMUseF8jrZZBXjp0WsZHTdJ4qbOsrkuCpAQ4jYBTk9aLrOSU+0KBvLTEZ49AaLMXpwmqVt2uVWAkHJYdIw6N5vAhJD3JkA0WQtv1DTa32ZPgAXXHsqAgGDJv1TpNgHiWvr7B9mVLQVICHGrAHv08rZZRnPW3D/X1zfAbh8g+gk/avexLN2Q2Wgf4I6cAqd9gMW3apUAcU4cP2biFAmJiFLNYAqQEPJBIsCyqnrp9GkXhxEgxIXjj5Zcd0sE2L5DR9l/ulQtfzNhsur/owAJIe9NgDMWrXDYB7g+K1s+6djJaR8g+hCXZexw+yAIBlgQHepzU4CEELcLUI8Cp23ba7N+e/YpCYsaLj17+zgV4N/rN7ldgChnKqqlu1cvycotogAJIe4XoP4d4KSZiaoPDlGX7ocruvnYkJYjAWbsyZHJs5Oc9gHGT5vttA9w5eYsh78DzC68LF2/6GkMtFCAhBC3CpAzQQghFCAFSAihAClAQoiHCrCitvUXCpAQ4rIAK578VyAeUgghxCUB8iMghFCAhBBCARJCCAVICCEUICGEUICEEEIBEkIIBUgIIRQgIYS0eQGOHTtWrl275vI2QgjxaAHev39f6uvr+akTQjxDgBDe8ePH5euvv5aUlBS1fPDgQRk2bJiEhoaKn5+f5OTk2Mjx9evX8uOPP0p4eLjaPnPmTHn79i3/NwghrU+AI0eOlEePHhnLsbGxUldXp5arqqqke/fu8vLlS0OAhw4dkjlz5hjniI+PlxMnTvB/gxDS+gSoIzy9nJeXZ7NPTEyM3Lx50xBgYWGhREZGyt27d9X2J0+eSG1trc0xiBIrKyvdXtAMr6mpMQRNCKEA30mAV69etVm29gHqdeZtJ0+eVJEfmsrr1q1rcN5Xr17JH3/88V7LnTt35MWLF6wFhFCAzRegWXhNEeC5c+eMJvObN29kwoQJqh/RDPoEEaW5uzx79kxFgDdu3FASxF/2PxJCAf5jAszIyJAlS5YY2xMSEuTo0aP/6BuH9G7duqUkCCESQijAf0SA+CkMmr/BwcESEhIi8+bN+yBR2PPnz5UAdV8kIYQCbDNgoEU3gwkhFGCbQw+IEEIoQAqQEEIBusLmzZtVcXUbBUgI8WgB4kfOKBQgIcQjBGid/wv5paamqpFdzO/19fWVZcuW2chRjwIvXrxYIiIiJDAwUMaNG6dGYilAQkirEqB5/i8E5+3trWZWAPzMBYkQzp8/byPA9u3b2/zgOTExUdLS0ihAQkjrEqB5/i8Et2DBApt90tPTJTMz00aAAQEBNvuUlZVJXFxcqxbg5Zq2Uz4E/HxIixSgef6vvT5Avc7aBDaj1+3Zs0dFjCjTpk2jAHmDU4CkZQvQPNvjXQXICJA3OAVIKEAKkDc4BUgoQAqQNzgFSFqoAD0JCpACpAApQArwPd6gJZXPJWHWQhkYOEj8Q8LU38iYWDlQcNHYZ9HqzdKth5f4BYcapc9Af5m/PN3YJ3rUWPEZ4GezD8rUeSlqe+fPPm+wDWXdzkOSU3xNHW+9tilzk2Vo7HgprapvFQJ09D6sBZ/d2O+mGsunyu/ZfCb/8+9/2yxjO86L82P/Dp3+V31u1vN+6dOPAqQAKcCmCvDCvTrxDRosq7bukfLqt8b6facuqJtp38nzhgBRzMeWPXgpweGRsivvrCFAfYPaK85uTqs4Lj16LaPjJknc1Fk21+UJAtx9vFj+M2Wm+PT3lXN3njX5szJ/vl2/6ClffNlbzlz/kwKkACnA5gpwetJymZWcancb5KcjPHsCRJm9OE1St+xyqwAh5bDoGHXu1tYEbooAY8bGS+6FG7JgxTpJWbu1WQLEdnxpRY0cQwFSgBRgcwWIJmvhjZpG97MnwIJrD2VAQLDkX6p0mwBxLf39g+zK1hMEiIgN3Qv499lbT1R3Q3MFiL9fDR8tazJ/oQApQAqwOQLs0cvbZhnNWXPfU1/fALt9gLhxP2r3sSzdkNloH+COnAKnfYDFt2rVjY1z4vgxE6dISESUagZ7mgARbf906KSxjGa+7mZojgB/++ORagrjLwVIAVKAbowAy6rqpdOnXRxGgBAXjj9act0tEWD7Dh1l/+lStfzNhMmq/8+TBPj7n2+UrMzyRz/gyG+/a7YAUdZs368iQQqQAqQAXRTgjEUrHPYBrs/Klk86dnLaB4g+xGUZO9w+CIIBFghCn9sTBLhh9xH5YcGSBusRZePLpLkCRIkc8Y3qE6QAKUAK0AUB6lHgtG17bdZvzz4lYVHDpWdvH6cC/Hv9JrcLUPWXVVRLd69ekpVb5BECRLP+2PkKu83ihasy3kmA6FtEdInRYQqQAqQAmyhA/TvASTMTVR+capb9fz9c0c3Hxo3mSIAZe3Jk8uwkp32A8dNmO+0DXLk5y6E4sgsvq5taD7S0BgGiKW99jxjV7ucXaPe6T/5+V7y8+76TAFHwu0D8PpACpAApQBcEyJkg0iY+X9IGBFhcXCy//vqr7Nu3T7Zs2SLr16+XkydPqm1//fWXWo+5v5s2bZK9e/caGZ/x3N/Dhw+rYzZs2CBHjhxR61+8eKH2wzE418WLFylA3uAUIGm5Aly9erU8fvxYLePZupBXZWWlkp5ZJsgZuHHjRiW/8vJyOXr0qLENorx+/brKBYjEqODVq1eyfft2qampoQB5g1OApGUKMDc312bdmTNn1Lpffvmlwf779++X27dvq/LTTz9JbW2tWl9XV6eiw3Xr1tnsX1FRYUSUrUWAFbWeXz6kAPn5kBYlQBTrOojut99+a7A/1l24cMGQGyI/pMqHNBFF4iFJ5rRZiBiPHTvWagRY8aTtlA8BPx/SKgQIaTmKAG/cuKGayOb+QIjwypUrqk/QDCLDhw8fthoBEkIoQDl79qzqA0S/ngYJTzGwAeEVFRVJfn6+se3AgQOqj3DXrl0qMrSupwAJIa1GgCiI8PQoMEZ6Ibdnz56pfTBYgm1o4pqbuRg53r17tzomIyNDjTD/k1CAhFCAbRYKkBAKkAIkhFCAFCAhhAKkAAkhFCAFSAihAClAQggF2BYEiHnJb968cfl8zh727o4Hwdt7CL2rYDpiaGioTVm+fDnvhlYKfmrWEusqBdiKBYgZKZi/7GrFclZx6uvr5f79+x9cgMSzqK6ubpF1lQJs5QLE+sYqlq5E6enpEhgYKKdPn1bLmOMcERGh1o0bN079SNxc4fD34MGDMmzYMBWB+fn5SU5Ojtp26dIliY6OVutDQkLUuV6+fGlXgPjB+bfffqsq7JIlS2TQoEHqXPPnz1czcOxdI6Ym6n0HDx4sUVFR6jU1hYWF6trDwsIkKCjImMtNWq4Am1JXUW+QfGTSpEmq3ul60Vhd7devn6qrQ4YMUXUG9ULfM5j+qusR/pqnw6IeYV/UY2zTkxxwjU2tq5hC6+w1Hjx4IDExMer6Bw4cKDt37qQA3SnAxioW/sO6du2qMt3o5fbt28vx48eNfRITEyUtLa2BAGNjY9XrgKqqKunevbvcuXNH+vbta0wPxOvi+Hnz5jUQYFJSksyYMUNVnq1bt0pCQoJxndimK4P1GufOnSuLFi0yKh3eI14T1wBQKf/880/1b1wHKh1p+QJsrK6i3vTp00dKS0tdqqvdunWTpUuXGvtg/6FDh6rZXPiifvr0qdG18tVXX6n1qMe+vr7GvH7UrV69eqn8n67UVWevAaZPn26k2cO9hPencw5QgC4IEN805oKKpLc5q1j4D8M3j3k5ICDAZh/kO4yLi2sgwLy8PJv98E02e/ZsycrKslmP1/Xx8TFyL2IqISrQhAkTjH0gKdwI5iZMZGRkg2tE3yYqifW9oAIuW7ZM/RsRIb5l9T5471YePXrU4DNj+TDl5s2bTaqrqDuoX67W1S5duhhTWjWoQ4gI8fpmsIz1iPAw9dV6boisqXUVOHsNsGLFChUcaOmh2a5bSxSgCwJsSrFWAv0fNmbMGKf9KnqdVYBYNoN1o0aNMr6hzaDJgm9VVOLOnTvLypUrxcvLS4kI4N/WgQ00P6zXiMozfPjwBudHM3fixInq30+ePFHf+CNGjJDx48fbJLgwV0JXPjuWf7bYq6vW7pOm1lU0ga1gnb31AK2J7777zkh0bKWpddXRa+vXAAgKkEQZrSkEENagggJsogARPpsLJGCuUDqRa2Mdye8qQDRpkUTCGgHiGxfXhQoM+QFk04akACoRvknNoA/Gek06AtTNX3MEmJKSol7j1KlTNteOvhd7neTWz4zlwxT0gzWlrrpbgIjC7t692+CLEfXFXgT4888/q+1Nras6AnT0GsCcZR7RJZrdjt4/BdjMPkBnH6i7BYgEsv3791fNGgBRob/uhx9+sFuJccyOHTtUJp3k5GRjPTLszJkzx+41oQ8QFVRLEP183t7eRtMJgtSRJaJOdEaT1tEH6KyuuluA6IdDy0RHmxAQ+uuQ0s7aB3jr1i0ZMGCA+gJ2pa46ew0wevRoIxEzpIp7hwJ0owAb+zDdLUCsw4Oh9CgwKtGCBQscjgIjq3bv3r3VyC46sPVoWXx8vDHAYr0mnAsjf9g3ODhYjaCZU5zhkQSQHpol4eHhHAVuJQJsrK66W4BAj9Ci+Pv7qyjPHNWhDqE+4q/u2kGztal1tbHXwJc2okTcK6jLkCmbwG4SoCvfJIR8SAGyrjYPCpBT4UgrpzmzQAgFSAESQgFSgBQgIRQgBUgIoQApQEIIBUgBEkI8WYCXa0Q8pVCAhBAKkAIkbYjDhw8biSysIPsKtukpY8jkcvXqVbv74sf0OJcj8CNqPMcb+x05csSla/z999/VFE79Y2xdMIvpXdiyZYv6za6z92XeF58HBUgBEg8CIkFCAJ0yykx2drZs27ZNysvL1TL2wUwMe2AGkKMEBvit4dq1a9W/kfPSnD+yKSDXpaNzNxdc0/r16xt9X3pfTMFjBEgBEg8Cc2uRXw8RkLUeI2nA3r17VaILCALRz6ZNm9Q2zK3FtDEsQwyY7giJ1tT8fSNh2hrSrmE7ojScWyc3wDKShWDuLebkYj8k5jUnJrCCfXSOSSuIJhEh4jrxeig6vRXe36FDh9Q1Yn1RUZHs379fvf69e/fUNDnz+8K8dkR6KDgGc5AB9sVx+ELAFwYSrmIaHQVIAZJWDG5wiAcCKSgosIl4cKNDdDpKghwgG0gFQtJ59pAUA5JZtWqVWkakBnHqiAoJDdB81fPFIQ+AObnmqA7nwDx2e9GXOaGqFcgLItMZYs6cOWO8F0j3/PnzNrJEVmsAGZaUlBjvCyBK1c1cTA/UUR/2xeegBY+8gZmZmRQgBUhaM0gzD/khuoK0NGimQg5Yr9OrYR2EhSQF+LeZK1euKKFBemvWrGmQrgrSQ1ZnzDtGwl5kezG/nrM+RKSzQqo1a/8fcvdBvthmzuKMaBTCQkYiRKXWqFZni8brQ876fQFsw3vRIFmI3tecfATr8T7sCrCk8rkkzFooAwMHiX9ImPobGRMrBwouGvssWr1ZuvXwEr/gUKP0Gegv85enG/tEjxorPgP8bPZBmTovRW3v/NnnDbahrNt5SHKKr6njrdc2ZW6yDI0dL6VV9RQgafNAWriZIRId7SDK0eKABBFRAdzwEBj6BLUYNIjuIFOIzZrHDyA6xGugaYz0U4jQVq9ebSM0vP6JEycaHAuZ5efn271+5DK0DoSgmQrRIfLTeQLN96tOeopIENek3xdApiO8D5zTnFgY0Z95zjS+NCDOBgK8cK9OfIMGy6qte6S8+q2xft+pC/KlTz/Zd/K8IUAU87FlD15KcHik7Mo7awgQInMUseF8jrZZBXjp0WsZHTdJ4qbOsrkuCpC0ZfTAhO5nw02Om1/3t6HfSzd1ddMVorKmjcexaE4j+7d+3oYG69DPqJu5kCREZ71vEI3ZS0ePxL32sooDSM7cdNfXgmY65Hfu3LkGcsSADiJGHQnq94Xr0c12iBHvHdEg9rVGkug2QMTaQIDTk5bLrORUu4KB/HSEZ0+AKLMXp0nqll1uFSCkHBYdo87NJjAhYkR65ugJ/Wi5ubk20Raas5ACJIDID6CZao6OENGhGQrpYLAE0ZIWGQYbMMChH5yEf+N8uGfQrNRJddE8hlitmcZ19GhtUpuFpgcqAM6tI1kMXCCy1FKDRJEcGNErxIb3aX5feP+I7Mz9hVjW+5rBedFX2ECAaLIW3qhptL/NngALrj2UAQHBkn+p0m0CxLX09w+yK1sKkLRl0O9lfnwBIiY0S7UwIActE/R/6aYjfsuHpjMGHzBaivMg6jKfF6LDNkgOP2HBb+wgRfN++NkMzo/9IGJrs1q/FhL6Wvv/ULQ0zVEjoktEmWY5o6kLyUFiuC4A0eO+Nb8vDPjgOvC+cH5EshCy3leDdXpgqIEAe/TytllGc9bcP9fXN8BuHyD6CT9q97Es3ZDZaB/gjpwCp32AxbdqlQBxThw/ZuIUCYmIUs1gCpCQtgGaqGYwKOJqxufGcCkCLKuql06fdnEYAUJcOP5oyXW3RIDtO3SU/adL1fI3Eyar/j8KkJC2AaI0NMEBmuf42YpVim4X4IxFKxz2Aa7PypZPOnZy2geIPsRlGTvcPgiCARZEh/rcFCAhng1+PqObs2h6WwdE3osA9Shw2ra9Nuu3Z5+SsKjh0rO3j1MB/r1+k9sFiHKmolq6e/WSrNwiCpAQ4n4B6t8BTpqZqPrgEHXpfriim48NaTkSYMaeHJk8O8lpH2D8tNlO+wBXbs5y+DvA7MLL0vWLnsZACwVICHGrADkThBBCAVKAhBAKkAIkhHioACtqW3+hAAkhLguw4sl/BeIhhQIkhLgkwLb+AVCAhFCAFCAhhAKkAAkhFCAFSAihAClAQggFSAESQihACpAQQgFSgIQQCpACJIR4sACRe3/s2LEe9ebxbADIz9ETqwghFKDHChBPqoIAb9++zZpACAXYdAHiCVSDBw9WT3bCo+1CQkIkKChIRo8ebfN0qH79+qmnRw0aNEgOHDggM2fOVMeFhYWp/c0PYcY5IyIijG14Qvz7BA9ZgQDv37/PmkAIBdg0AeJ5m5GRkeqBJVjv5+cntbW1ahsemPz9998bx3l5ecmsWbPUo+/wfNDU1FRjGx6Z17dvX/U4O4Dz6Ac6V1RUKGm+LyBp3f+H6yCEUICNChDP3ezTp496qDBISkqyeY4nQBSHpziBzp07G3K8dOmS8W9QXV2tBKgHIaKiotTDjfF0e2CvafrgwQP1pPvmFpwTfX5afohgCSEUYKMC7NChgyQkJEhgYKCcPn1arZ84caKK3EJDQ43i7e1tNCshOA2kmZiYKCNHjlQyRXM4ICBAnRsgoly6dKmMGDFCxo8fb3dwAk+R1/J6l4Jz60fuEUIowEYFiGavbp727t1bRXMLFy60eTo9KCkpMZ72jj5ATXJysnrEnZno6Gh17rq6OpvzYB36Cq1Aoti3uQXHv379mv/zhJDmD4JAZPHx8VJeXq4kppvE2A9RoMYswBkzZsiePXuM5ZycHGnXrp1cvXpVNXvRtMbABLhz546KNAkhpMUJEAwbNkwOHjwoe/fuVQMWGL1FPx4iRHsCRLMYUST2hdwwOIKnvw8ZMkRtx2gx1uM84eHh730UmBBCARJCCAVICCEUICGEUICEEEIBEkIIBUgIIRQgIYRQgIQQ0oYEuHv3bmPGBiGEUICEENJWBIg5wJmZmWpO8IYNG9R8XoD0Utu3b1frN27cKPn5+UZ6q+LiYpX0FIlRcSwkinNhn61bt0pGRoZa1okUCCGkRQowKyvLyPn39OlTWblypUovtXbtWpXnD+CZG3l5eXLs2DFDgGvWrJF79+6pZQgwJSXF5qFEubm5UlBQwP8ZQkjLFaD1SWpIlIrsLqWlpTbrIUFID38hQOyjgQARPZpBwgQkVyCEkBYrQGsfoI4KdXRnBs1dpKCHAM+ePWsjQBxnxt46Qghp8QI8fPiwlJWV2Y0A0VyGAFEoQEKIxwkQ6erT09OlpqbGWH/8+HH11DhAARJCPFaAWIc+PD0KjGSnGNQwjwJTgISQlsL/Ae3sq7zhALJRAAAAAElFTkSuQmCC"/>
          <p:cNvSpPr>
            <a:spLocks noChangeAspect="1" noChangeArrowheads="1"/>
          </p:cNvSpPr>
          <p:nvPr/>
        </p:nvSpPr>
        <p:spPr bwMode="auto">
          <a:xfrm>
            <a:off x="34925" y="914400"/>
            <a:ext cx="30480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Goog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707" y="4171124"/>
            <a:ext cx="288032" cy="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367565"/>
              </p:ext>
            </p:extLst>
          </p:nvPr>
        </p:nvGraphicFramePr>
        <p:xfrm>
          <a:off x="539552" y="4653136"/>
          <a:ext cx="8136908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2304256"/>
                <a:gridCol w="2520280"/>
                <a:gridCol w="2664300"/>
              </a:tblGrid>
              <a:tr h="298832">
                <a:tc gridSpan="4"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Activity A:</a:t>
                      </a:r>
                    </a:p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The word rhinoceros comes from which two original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words, and which original language?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Original word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Original meaning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Original language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1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2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6176" y="0"/>
            <a:ext cx="2987824" cy="1069514"/>
          </a:xfrm>
        </p:spPr>
        <p:txBody>
          <a:bodyPr/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99772"/>
              </p:ext>
            </p:extLst>
          </p:nvPr>
        </p:nvGraphicFramePr>
        <p:xfrm>
          <a:off x="1691680" y="260648"/>
          <a:ext cx="3312368" cy="5472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800200"/>
              </a:tblGrid>
              <a:tr h="360501">
                <a:tc gridSpan="2"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1"/>
                          </a:solidFill>
                        </a:rPr>
                        <a:t>DOCUMENT</a:t>
                      </a:r>
                      <a:r>
                        <a:rPr lang="en-GB" sz="1400" b="1" i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b="1" i="0" dirty="0" smtClean="0">
                          <a:solidFill>
                            <a:schemeClr val="bg1"/>
                          </a:solidFill>
                        </a:rPr>
                        <a:t>B1 : </a:t>
                      </a:r>
                      <a:r>
                        <a:rPr lang="en-GB" sz="1000" b="1" i="0" dirty="0" smtClean="0">
                          <a:solidFill>
                            <a:schemeClr val="bg1"/>
                          </a:solidFill>
                        </a:rPr>
                        <a:t>translations</a:t>
                      </a:r>
                      <a:endParaRPr lang="en-GB" sz="10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60501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French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rhinoceros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German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Nashorn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Dutch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neushoorn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Portuguese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rinoceronte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Danish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naesehorn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Bulgarian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nosorog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Polish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nosorozec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Italian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rinoceronte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Spanish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rinoceronte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Norwegian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neshorn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Swedish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noshorning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Welsh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rhinoseros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Icelandic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nefkok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508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Finnish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sarvikuono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45927"/>
              </p:ext>
            </p:extLst>
          </p:nvPr>
        </p:nvGraphicFramePr>
        <p:xfrm>
          <a:off x="5292080" y="260648"/>
          <a:ext cx="33843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88"/>
                <a:gridCol w="1692188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1400" dirty="0" smtClean="0"/>
                        <a:t>DOCUMENT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B2</a:t>
                      </a:r>
                      <a:r>
                        <a:rPr lang="en-GB" sz="1000" dirty="0" smtClean="0"/>
                        <a:t>: German/English dictionary</a:t>
                      </a:r>
                      <a:endParaRPr lang="en-GB" sz="10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German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English</a:t>
                      </a:r>
                      <a:endParaRPr lang="en-GB" sz="1400" b="1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Nase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nose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Horn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horn</a:t>
                      </a:r>
                      <a:endParaRPr lang="en-GB" sz="1400" b="0" i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306896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476672"/>
            <a:ext cx="1512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B1: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Rhinos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i</a:t>
            </a:r>
            <a:r>
              <a:rPr lang="en-GB" sz="2000" b="1" dirty="0" smtClean="0">
                <a:solidFill>
                  <a:schemeClr val="bg1"/>
                </a:solidFill>
              </a:rPr>
              <a:t>n EU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languages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Hooklipped black rhinoceros pulling a funny f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r="17034"/>
          <a:stretch/>
        </p:blipFill>
        <p:spPr bwMode="auto">
          <a:xfrm>
            <a:off x="5292080" y="2544598"/>
            <a:ext cx="3538330" cy="31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50" y="836712"/>
            <a:ext cx="6965221" cy="58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9672" y="188640"/>
            <a:ext cx="72008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Activity B1 : write the correct </a:t>
            </a:r>
            <a:r>
              <a:rPr lang="en-GB" sz="1400" b="1" i="1" dirty="0" smtClean="0"/>
              <a:t>rhinoceros</a:t>
            </a:r>
            <a:r>
              <a:rPr lang="en-GB" sz="1400" b="1" dirty="0" smtClean="0"/>
              <a:t> translation on the correct country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7756" y="496417"/>
            <a:ext cx="1512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B1a:</a:t>
            </a:r>
          </a:p>
          <a:p>
            <a:endParaRPr lang="en-GB" sz="2000" b="1" dirty="0" smtClean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Rhinos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in EU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languages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1970518" cy="178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757422"/>
            <a:ext cx="1512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B2:</a:t>
            </a:r>
          </a:p>
          <a:p>
            <a:endParaRPr lang="en-GB" sz="2000" b="1" dirty="0" smtClean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Rhinos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in EU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languages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869960"/>
              </p:ext>
            </p:extLst>
          </p:nvPr>
        </p:nvGraphicFramePr>
        <p:xfrm>
          <a:off x="1907704" y="2420888"/>
          <a:ext cx="6984776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4776"/>
              </a:tblGrid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Activity B2: Look at your map of Europe with translations for </a:t>
                      </a:r>
                      <a:r>
                        <a:rPr lang="en-GB" sz="1400" b="1" i="1" dirty="0" smtClean="0">
                          <a:solidFill>
                            <a:schemeClr val="tx1"/>
                          </a:solidFill>
                        </a:rPr>
                        <a:t>rhinoceros</a:t>
                      </a:r>
                      <a:r>
                        <a:rPr lang="en-GB" sz="1400" b="1" dirty="0" smtClean="0"/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819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dirty="0" smtClean="0"/>
                        <a:t>Can you see a pattern</a:t>
                      </a:r>
                      <a:r>
                        <a:rPr lang="en-GB" sz="1400" b="1" baseline="0" dirty="0" smtClean="0"/>
                        <a:t> in the words?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baseline="0" dirty="0" smtClean="0"/>
                        <a:t>Can you divide the words into two groups?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="1" baseline="0" dirty="0" smtClean="0"/>
                        <a:t>Use some colour to show this clearly on the map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78235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Explain the pattern in a sentence using the words ‘Germanic’ and ‘Romance</a:t>
                      </a:r>
                      <a:r>
                        <a:rPr lang="en-GB" sz="1400" dirty="0" smtClean="0"/>
                        <a:t>’</a:t>
                      </a:r>
                    </a:p>
                    <a:p>
                      <a:endParaRPr lang="en-GB" sz="1400" dirty="0" smtClean="0"/>
                    </a:p>
                    <a:p>
                      <a:r>
                        <a:rPr lang="en-GB" sz="1400" dirty="0" smtClean="0"/>
                        <a:t>……………………………………………………………………………………………………………………………………</a:t>
                      </a:r>
                    </a:p>
                    <a:p>
                      <a:endParaRPr lang="en-GB" sz="1400" dirty="0" smtClean="0"/>
                    </a:p>
                    <a:p>
                      <a:endParaRPr lang="en-GB" sz="1400" dirty="0" smtClean="0"/>
                    </a:p>
                    <a:p>
                      <a:r>
                        <a:rPr lang="en-GB" sz="1400" dirty="0" smtClean="0"/>
                        <a:t>……………………………………………………………………………………………………………………………………</a:t>
                      </a:r>
                    </a:p>
                    <a:p>
                      <a:endParaRPr lang="en-GB" sz="1400" dirty="0" smtClean="0"/>
                    </a:p>
                    <a:p>
                      <a:endParaRPr lang="en-GB" sz="1400" dirty="0" smtClean="0"/>
                    </a:p>
                    <a:p>
                      <a:r>
                        <a:rPr lang="en-GB" sz="1400" dirty="0" smtClean="0"/>
                        <a:t>…………………………………………………………………………………………………………………………………..</a:t>
                      </a:r>
                    </a:p>
                    <a:p>
                      <a:endParaRPr lang="en-GB" sz="1400" dirty="0" smtClean="0"/>
                    </a:p>
                    <a:p>
                      <a:endParaRPr lang="en-GB" sz="1400" dirty="0" smtClean="0"/>
                    </a:p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6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9322" r="18157" b="16789"/>
          <a:stretch/>
        </p:blipFill>
        <p:spPr bwMode="auto">
          <a:xfrm>
            <a:off x="1043606" y="3858042"/>
            <a:ext cx="1934817" cy="124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28645" r="44260" b="35550"/>
          <a:stretch/>
        </p:blipFill>
        <p:spPr bwMode="auto">
          <a:xfrm>
            <a:off x="6464964" y="3645023"/>
            <a:ext cx="1404731" cy="92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0" t="8184" b="52429"/>
          <a:stretch/>
        </p:blipFill>
        <p:spPr bwMode="auto">
          <a:xfrm>
            <a:off x="1043606" y="5471492"/>
            <a:ext cx="1617593" cy="102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9"/>
          <a:stretch/>
        </p:blipFill>
        <p:spPr bwMode="auto">
          <a:xfrm>
            <a:off x="6464964" y="5219837"/>
            <a:ext cx="1769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60648"/>
          </a:xfrm>
        </p:spPr>
        <p:txBody>
          <a:bodyPr/>
          <a:lstStyle/>
          <a:p>
            <a:pPr lvl="0"/>
            <a:r>
              <a:rPr lang="en-US" altLang="ko-KR" b="1" dirty="0" smtClean="0">
                <a:solidFill>
                  <a:schemeClr val="bg1"/>
                </a:solidFill>
              </a:rPr>
              <a:t>C1: The Big Five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367366"/>
              </p:ext>
            </p:extLst>
          </p:nvPr>
        </p:nvGraphicFramePr>
        <p:xfrm>
          <a:off x="323528" y="1337428"/>
          <a:ext cx="8640960" cy="219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721232">
                <a:tc>
                  <a:txBody>
                    <a:bodyPr/>
                    <a:lstStyle/>
                    <a:p>
                      <a:r>
                        <a:rPr lang="en-GB" sz="1400" b="1" i="0" baseline="0" dirty="0" smtClean="0">
                          <a:solidFill>
                            <a:schemeClr val="bg1"/>
                          </a:solidFill>
                        </a:rPr>
                        <a:t>DOCUMENT </a:t>
                      </a:r>
                      <a:r>
                        <a:rPr lang="en-GB" sz="1400" b="1" i="0" dirty="0" smtClean="0">
                          <a:solidFill>
                            <a:schemeClr val="bg1"/>
                          </a:solidFill>
                        </a:rPr>
                        <a:t>C: SHORT TEXT</a:t>
                      </a: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This German article mentions the BIG FIVE animals to look out for in Kenya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b="1" i="1" dirty="0" smtClean="0">
                          <a:solidFill>
                            <a:schemeClr val="bg1"/>
                          </a:solidFill>
                        </a:rPr>
                        <a:t>The Big Five were the animals most valued for big game hunting in the early twentieth century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b="1" i="1" dirty="0" smtClean="0">
                          <a:solidFill>
                            <a:schemeClr val="bg1"/>
                          </a:solidFill>
                        </a:rPr>
                        <a:t>See hidden</a:t>
                      </a:r>
                      <a:r>
                        <a:rPr lang="en-GB" sz="1000" b="1" i="1" baseline="0" dirty="0" smtClean="0">
                          <a:solidFill>
                            <a:schemeClr val="bg1"/>
                          </a:solidFill>
                        </a:rPr>
                        <a:t> pictures for clues</a:t>
                      </a:r>
                      <a:endParaRPr lang="en-GB" sz="1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370340">
                <a:tc>
                  <a:txBody>
                    <a:bodyPr/>
                    <a:lstStyle/>
                    <a:p>
                      <a:r>
                        <a:rPr lang="de-DE" sz="1600" b="1" i="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 Rhino Watch Safari Lodge bietet durch die ideale Lage den Augangspunkt für Game Drives, Wanderungen und Naturbeobachtungen.</a:t>
                      </a:r>
                    </a:p>
                    <a:p>
                      <a:r>
                        <a:rPr lang="de-DE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de-DE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</a:br>
                      <a:r>
                        <a:rPr lang="de-DE" sz="1600" b="1" i="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 großen afrikanischen Wildtiere können auf dieser Safari beobachtet werden. </a:t>
                      </a:r>
                    </a:p>
                    <a:p>
                      <a:r>
                        <a:rPr lang="de-DE" sz="1600" b="1" i="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Elephanten, Löwen, Leoparden, Büffel und Nashörner stehen auf dem Programm</a:t>
                      </a:r>
                      <a:endParaRPr lang="en-GB" sz="16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62898"/>
              </p:ext>
            </p:extLst>
          </p:nvPr>
        </p:nvGraphicFramePr>
        <p:xfrm>
          <a:off x="1331640" y="3824910"/>
          <a:ext cx="662473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620"/>
                <a:gridCol w="3471116"/>
              </a:tblGrid>
              <a:tr h="1390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Activity C1: Find the German names for the Big Five 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and give the English translations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i="1" dirty="0" smtClean="0">
                          <a:solidFill>
                            <a:schemeClr val="tx1"/>
                          </a:solidFill>
                        </a:rPr>
                        <a:t>Note: the German words are plurals</a:t>
                      </a:r>
                      <a:endParaRPr lang="en-GB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German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English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48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2148</Words>
  <Application>Microsoft Office PowerPoint</Application>
  <PresentationFormat>On-screen Show (4:3)</PresentationFormat>
  <Paragraphs>441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맑은 고딕</vt:lpstr>
      <vt:lpstr>Arial</vt:lpstr>
      <vt:lpstr>Calibri</vt:lpstr>
      <vt:lpstr>Wingdings</vt:lpstr>
      <vt:lpstr>Office Theme</vt:lpstr>
      <vt:lpstr>Custom Design</vt:lpstr>
      <vt:lpstr>DL Knowledge and Skills A slide to remind me what to include</vt:lpstr>
      <vt:lpstr>DL: Multilingual ‘language discovery’ units for upper KS2 Teacher’s notes: P1</vt:lpstr>
      <vt:lpstr> DL: Multilingual ‘language discovery’ units for upper KS2 Teacher’s notes: P2</vt:lpstr>
      <vt:lpstr>PowerPoint Presentation</vt:lpstr>
      <vt:lpstr> </vt:lpstr>
      <vt:lpstr> </vt:lpstr>
      <vt:lpstr>PowerPoint Presentation</vt:lpstr>
      <vt:lpstr>PowerPoint Presentation</vt:lpstr>
      <vt:lpstr> </vt:lpstr>
      <vt:lpstr>C2: The Big Five </vt:lpstr>
      <vt:lpstr>C3: The Big Five </vt:lpstr>
      <vt:lpstr>C4: The Big Five</vt:lpstr>
      <vt:lpstr> D1: Where do black rhinos live?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G1: Rhino facts</vt:lpstr>
      <vt:lpstr>PowerPoint Presentation</vt:lpstr>
      <vt:lpstr>G 2: Extra Rhino Facts</vt:lpstr>
      <vt:lpstr>H: Rhino Culture: Sculpture!</vt:lpstr>
      <vt:lpstr>H2: Culture: Stories</vt:lpstr>
      <vt:lpstr> </vt:lpstr>
      <vt:lpstr> 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Suzanne O'Farrell</cp:lastModifiedBy>
  <cp:revision>112</cp:revision>
  <dcterms:created xsi:type="dcterms:W3CDTF">2014-04-01T16:35:38Z</dcterms:created>
  <dcterms:modified xsi:type="dcterms:W3CDTF">2019-09-06T15:25:29Z</dcterms:modified>
</cp:coreProperties>
</file>