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6" r:id="rId2"/>
    <p:sldId id="332" r:id="rId3"/>
    <p:sldId id="333" r:id="rId4"/>
    <p:sldId id="357" r:id="rId5"/>
    <p:sldId id="358" r:id="rId6"/>
    <p:sldId id="339" r:id="rId7"/>
    <p:sldId id="340" r:id="rId8"/>
    <p:sldId id="359" r:id="rId9"/>
    <p:sldId id="360" r:id="rId10"/>
    <p:sldId id="361" r:id="rId11"/>
    <p:sldId id="35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E2D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7AC94-293F-4CFB-A85A-BAA795AC63A3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08D7-3051-4FC5-83A8-725CCDD4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fbooks.co.uk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It</a:t>
            </a:r>
            <a:r>
              <a:rPr lang="en-US" baseline="0" dirty="0" smtClean="0"/>
              <a:t> will depend on your class whether you can move straight into this discussion: what does ‘ communicate’ mean?</a:t>
            </a:r>
          </a:p>
          <a:p>
            <a:pPr eaLnBrk="1" hangingPunct="1"/>
            <a:r>
              <a:rPr lang="en-US" baseline="0" dirty="0" smtClean="0"/>
              <a:t>perhaps begin the lesson without talking and just mime to the pupils?</a:t>
            </a:r>
          </a:p>
          <a:p>
            <a:pPr eaLnBrk="1" hangingPunct="1"/>
            <a:r>
              <a:rPr lang="en-US" baseline="0" dirty="0" smtClean="0"/>
              <a:t>Maybe prime one group of pupils beforehand so they know how to respond to you!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31FAE-1806-47B3-84DC-0F07053FE29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3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</a:t>
            </a:r>
            <a:r>
              <a:rPr lang="en-GB" baseline="0" dirty="0" smtClean="0"/>
              <a:t> can work in pairs/small groups to decide what the 4 </a:t>
            </a:r>
            <a:r>
              <a:rPr lang="en-GB" baseline="0" dirty="0" err="1" smtClean="0"/>
              <a:t>emojis</a:t>
            </a:r>
            <a:r>
              <a:rPr lang="en-GB" baseline="0" dirty="0" smtClean="0"/>
              <a:t> are saying. Bring up the word ‘communicate’. Print a copy of the slide for each pair. Feedback: how did pupils decide what to write? Were there any big disagreements or are these facial expressions very clear…and universal?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08D7-3051-4FC5-83A8-725CCDD463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5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 a SILENT pairs game with 6</a:t>
            </a:r>
            <a:r>
              <a:rPr lang="en-GB" baseline="0" dirty="0" smtClean="0"/>
              <a:t> </a:t>
            </a:r>
            <a:r>
              <a:rPr lang="en-GB" dirty="0" smtClean="0"/>
              <a:t>sided dice. A throws and mimes: B guesses ( by showing fingers for numbers)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08D7-3051-4FC5-83A8-725CCDD463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3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slightly harder set of mimes…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08D7-3051-4FC5-83A8-725CCDD463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3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needs to be made interactive. …to lead a discussion </a:t>
            </a:r>
            <a:r>
              <a:rPr lang="en-GB" baseline="0" dirty="0" smtClean="0"/>
              <a:t>that some gestures change meaning in different countries!</a:t>
            </a:r>
          </a:p>
          <a:p>
            <a:r>
              <a:rPr lang="en-GB" baseline="0" dirty="0" smtClean="0"/>
              <a:t>NB on the whole there are more common gestures between countries than different ones but it can be fun to notice the difference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08D7-3051-4FC5-83A8-725CCDD463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1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Could this situation work using no spoken language …only non-verbal communication/body language? </a:t>
            </a:r>
            <a:r>
              <a:rPr lang="en-GB" dirty="0" smtClean="0"/>
              <a:t>With</a:t>
            </a:r>
            <a:r>
              <a:rPr lang="en-GB" baseline="0" dirty="0" smtClean="0"/>
              <a:t> difficulty: You would need to know lots of signs…but what if one of the children was deaf? See what pupils already know about deaf signing….</a:t>
            </a:r>
            <a:r>
              <a:rPr lang="en-GB" dirty="0" smtClean="0"/>
              <a:t> Do any pupils know anyone who signs? Stress that the deaf community consider this to be a real </a:t>
            </a:r>
            <a:r>
              <a:rPr lang="en-GB" dirty="0" err="1" smtClean="0"/>
              <a:t>language.This</a:t>
            </a:r>
            <a:r>
              <a:rPr lang="en-GB" baseline="0" dirty="0" smtClean="0"/>
              <a:t> is an</a:t>
            </a:r>
            <a:r>
              <a:rPr lang="en-GB" dirty="0" smtClean="0"/>
              <a:t> ideal opportunity to invite a signer in to the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08D7-3051-4FC5-83A8-725CCDD463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6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NB Sign language can differ from country to country and</a:t>
            </a:r>
            <a:r>
              <a:rPr lang="en-GB" baseline="0" dirty="0" smtClean="0"/>
              <a:t> even have dialects. </a:t>
            </a:r>
            <a:br>
              <a:rPr lang="en-GB" baseline="0" dirty="0" smtClean="0"/>
            </a:br>
            <a:r>
              <a:rPr lang="en-GB" baseline="0" dirty="0" smtClean="0"/>
              <a:t>Pupils can play a game in pairs: one signs a colour+ noun: the other guesses. See next slide for more signs to extend the activity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08D7-3051-4FC5-83A8-725CCDD463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7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4b: Slide 9: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 signed version of ‘Sing a Rainbow’. This could be a good assembly activity. For the complete signed song, see the free download from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www.deafbooks.co.uk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08D7-3051-4FC5-83A8-725CCDD463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7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one assessment</a:t>
            </a:r>
            <a:r>
              <a:rPr lang="en-GB" baseline="0" dirty="0" smtClean="0"/>
              <a:t> worksheet per pupil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08D7-3051-4FC5-83A8-725CCDD463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3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AFD2-D36C-400A-B3A3-EA7B2EA0455B}" type="datetime1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2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8C93-2C8A-4133-AD71-B2DD57BD0DB0}" type="datetime1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3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4EE9-CCD0-43D1-A1EA-033F9D0D15C3}" type="datetime1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6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E476-9D9E-46CB-9695-E025153E2854}" type="datetime1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4891-7130-4C39-A86F-14A5A1C19171}" type="datetime1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5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7316-4307-47E1-873A-FB703D0F216F}" type="datetime1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7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F631-6357-473A-A307-C0F9DA360F43}" type="datetime1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5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BBFB-7967-45B4-923F-1C5F2074B895}" type="datetime1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5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FF2C-7C93-4618-B598-34F27B65EC9B}" type="datetime1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DDA8-22EA-4EF7-BF15-9D2E300373B2}" type="datetime1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3871-3BC6-46FA-93D6-8DA0144D1E9E}" type="datetime1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1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8335-26CC-47E2-8D59-B0DE216BA1B6}" type="datetime1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A84A-E923-4F5E-AD12-583EB93AB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5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18" Type="http://schemas.openxmlformats.org/officeDocument/2006/relationships/image" Target="../media/image2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/>
            </a:r>
            <a:br>
              <a:rPr lang="en-GB" sz="3600" b="1" dirty="0" smtClean="0">
                <a:solidFill>
                  <a:schemeClr val="bg1"/>
                </a:solidFill>
              </a:rPr>
            </a:br>
            <a:r>
              <a:rPr lang="en-GB" sz="3600" b="1" dirty="0" err="1" smtClean="0">
                <a:solidFill>
                  <a:schemeClr val="bg1"/>
                </a:solidFill>
              </a:rPr>
              <a:t>Shh</a:t>
            </a:r>
            <a:r>
              <a:rPr lang="en-GB" sz="3600" b="1" dirty="0" smtClean="0">
                <a:solidFill>
                  <a:schemeClr val="bg1"/>
                </a:solidFill>
              </a:rPr>
              <a:t> … !   </a:t>
            </a:r>
            <a:br>
              <a:rPr lang="en-GB" sz="3600" b="1" dirty="0" smtClean="0">
                <a:solidFill>
                  <a:schemeClr val="bg1"/>
                </a:solidFill>
              </a:rPr>
            </a:br>
            <a:endParaRPr lang="en-GB" sz="2200" b="1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067944" y="3645024"/>
            <a:ext cx="4176464" cy="936104"/>
          </a:xfrm>
          <a:prstGeom prst="wedgeRoundRectCallout">
            <a:avLst>
              <a:gd name="adj1" fmla="val -63549"/>
              <a:gd name="adj2" fmla="val -115627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Can we communicate without making a sound?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92688" cy="365125"/>
          </a:xfrm>
        </p:spPr>
        <p:txBody>
          <a:bodyPr/>
          <a:lstStyle/>
          <a:p>
            <a:r>
              <a:rPr lang="en-GB" dirty="0" smtClean="0"/>
              <a:t>DISCOVERING LANGUAGE CLASSROOM RESOURCES: joandickielanguages.co.uk: C.1 </a:t>
            </a:r>
            <a:r>
              <a:rPr lang="en-GB" dirty="0" err="1" smtClean="0"/>
              <a:t>Shh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384376" cy="383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4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10</a:t>
            </a:fld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32793" r="24739"/>
          <a:stretch/>
        </p:blipFill>
        <p:spPr bwMode="auto">
          <a:xfrm>
            <a:off x="323528" y="0"/>
            <a:ext cx="8689132" cy="626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13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768752" cy="365125"/>
          </a:xfrm>
        </p:spPr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12" descr="boa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81" y="841496"/>
            <a:ext cx="1658656" cy="186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065303" y="980728"/>
            <a:ext cx="2592288" cy="4044184"/>
          </a:xfrm>
          <a:prstGeom prst="wedgeRoundRectCallout">
            <a:avLst>
              <a:gd name="adj1" fmla="val -63347"/>
              <a:gd name="adj2" fmla="val -8852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I can remember the following 5 BSL signs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1.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2.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3.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4.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5.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(show the signs to your partner)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95536" y="1196752"/>
            <a:ext cx="2808312" cy="1510578"/>
          </a:xfrm>
          <a:prstGeom prst="wedgeRoundRectCallout">
            <a:avLst>
              <a:gd name="adj1" fmla="val 64699"/>
              <a:gd name="adj2" fmla="val 3022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 example of when I use body language is when I ……………………………………………………………………………..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5931715"/>
            <a:ext cx="5616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 with a partner to complete the speech bubbles 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95536" y="3415513"/>
            <a:ext cx="2808312" cy="1510578"/>
          </a:xfrm>
          <a:prstGeom prst="wedgeRoundRectCallout">
            <a:avLst>
              <a:gd name="adj1" fmla="val 70531"/>
              <a:gd name="adj2" fmla="val -40346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 example of when my partner uses body language is when … ……………………………………………………………………………..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13" descr="butterf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79097"/>
            <a:ext cx="1677545" cy="18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16916" y="7937"/>
            <a:ext cx="916091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</a:t>
            </a:r>
            <a:r>
              <a:rPr lang="en-GB" sz="1400" b="1" dirty="0" smtClean="0"/>
              <a:t>1: DISCOVERING LANGUAGE PEER ASSESSMENT   </a:t>
            </a:r>
          </a:p>
          <a:p>
            <a:r>
              <a:rPr lang="en-GB" b="1" dirty="0" smtClean="0"/>
              <a:t>        Your name                                                                 Partner’s name</a:t>
            </a:r>
          </a:p>
        </p:txBody>
      </p:sp>
    </p:spTree>
    <p:extLst>
      <p:ext uri="{BB962C8B-B14F-4D97-AF65-F5344CB8AC3E}">
        <p14:creationId xmlns:p14="http://schemas.microsoft.com/office/powerpoint/2010/main" val="34791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1072" y="6381328"/>
            <a:ext cx="6233256" cy="365125"/>
          </a:xfrm>
        </p:spPr>
        <p:txBody>
          <a:bodyPr/>
          <a:lstStyle/>
          <a:p>
            <a:r>
              <a:rPr lang="en-GB" dirty="0" smtClean="0"/>
              <a:t>DISCOVERING LANGUAGE CLASSROOM RESOURCES: joandickielanguages.co.uk: </a:t>
            </a:r>
            <a:r>
              <a:rPr lang="en-GB" dirty="0"/>
              <a:t>C</a:t>
            </a:r>
            <a:r>
              <a:rPr lang="en-GB" dirty="0" smtClean="0"/>
              <a:t>.1 </a:t>
            </a:r>
            <a:r>
              <a:rPr lang="en-GB" dirty="0" err="1" smtClean="0"/>
              <a:t>Shh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2</a:t>
            </a:fld>
            <a:endParaRPr lang="en-GB" dirty="0"/>
          </a:p>
        </p:txBody>
      </p:sp>
      <p:pic>
        <p:nvPicPr>
          <p:cNvPr id="2053" name="Picture 5" descr="Thinking Emoji Icon PNG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66" y="1339096"/>
            <a:ext cx="1960369" cy="19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ownload hugging face emoji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1" y="1315534"/>
            <a:ext cx="2223120" cy="22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693845" y="1196752"/>
            <a:ext cx="1809328" cy="1800200"/>
          </a:xfrm>
          <a:prstGeom prst="wedgeRoundRectCallout">
            <a:avLst>
              <a:gd name="adj1" fmla="val -66110"/>
              <a:gd name="adj2" fmla="val 2758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675738" y="1195262"/>
            <a:ext cx="1809328" cy="1800200"/>
          </a:xfrm>
          <a:prstGeom prst="wedgeRoundRectCallout">
            <a:avLst>
              <a:gd name="adj1" fmla="val -66110"/>
              <a:gd name="adj2" fmla="val 2758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61" name="Picture 13" descr="download crying face emoji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7" y="3821074"/>
            <a:ext cx="1993609" cy="19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2869031" y="4024201"/>
            <a:ext cx="1809328" cy="1800200"/>
          </a:xfrm>
          <a:prstGeom prst="wedgeRoundRectCallout">
            <a:avLst>
              <a:gd name="adj1" fmla="val -67618"/>
              <a:gd name="adj2" fmla="val 484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69" name="Picture 21" descr="download very angry emoji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49" y="3595224"/>
            <a:ext cx="2066787" cy="20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6948264" y="4024201"/>
            <a:ext cx="1809328" cy="1800200"/>
          </a:xfrm>
          <a:prstGeom prst="wedgeRoundRectCallout">
            <a:avLst>
              <a:gd name="adj1" fmla="val -70636"/>
              <a:gd name="adj2" fmla="val 863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9283" y="179313"/>
            <a:ext cx="806489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1. Can faces ‘talk’? What might these </a:t>
            </a:r>
            <a:r>
              <a:rPr lang="en-GB" sz="2400" b="1" dirty="0" err="1" smtClean="0">
                <a:solidFill>
                  <a:schemeClr val="bg1"/>
                </a:solidFill>
              </a:rPr>
              <a:t>emojis</a:t>
            </a:r>
            <a:r>
              <a:rPr lang="en-GB" sz="2400" b="1" dirty="0" smtClean="0">
                <a:solidFill>
                  <a:schemeClr val="bg1"/>
                </a:solidFill>
              </a:rPr>
              <a:t> be saying?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18" y="1540707"/>
            <a:ext cx="461665" cy="3416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b="1" i="1" dirty="0" smtClean="0">
                <a:solidFill>
                  <a:srgbClr val="7030A0"/>
                </a:solidFill>
              </a:rPr>
              <a:t>Print out one per pair</a:t>
            </a:r>
            <a:endParaRPr lang="en-GB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7911"/>
              </p:ext>
            </p:extLst>
          </p:nvPr>
        </p:nvGraphicFramePr>
        <p:xfrm>
          <a:off x="738428" y="980728"/>
          <a:ext cx="770485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552728"/>
              </a:tblGrid>
              <a:tr h="11147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 smtClean="0"/>
                        <a:t>Let the die choose the number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 smtClean="0"/>
                        <a:t>Do</a:t>
                      </a:r>
                      <a:r>
                        <a:rPr lang="en-GB" sz="3200" baseline="0" dirty="0" smtClean="0"/>
                        <a:t> the mime for your partner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6630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Sadly say ‘goodbye’ to a friend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630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Happily say hello to a friend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630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3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Eat something you DON’T like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630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4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Eat something you DO like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630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5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Hear really good news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630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6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Hear really bad news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6840" y="6381328"/>
            <a:ext cx="6984776" cy="365125"/>
          </a:xfrm>
        </p:spPr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4622"/>
            <a:ext cx="948054" cy="75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638" y="436022"/>
            <a:ext cx="481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Activity 2a: Throw the die and mime the number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7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69864"/>
              </p:ext>
            </p:extLst>
          </p:nvPr>
        </p:nvGraphicFramePr>
        <p:xfrm>
          <a:off x="755576" y="980728"/>
          <a:ext cx="7920880" cy="504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696744"/>
              </a:tblGrid>
              <a:tr h="1088379">
                <a:tc>
                  <a:txBody>
                    <a:bodyPr/>
                    <a:lstStyle/>
                    <a:p>
                      <a:endParaRPr lang="en-GB" sz="4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 smtClean="0"/>
                        <a:t>Let the die choose the number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 smtClean="0"/>
                        <a:t>Do</a:t>
                      </a:r>
                      <a:r>
                        <a:rPr lang="en-GB" sz="3200" baseline="0" dirty="0" smtClean="0"/>
                        <a:t> the mime for your partner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5053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You have no idea what is going on!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053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You don’t agree with someone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053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3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3200" dirty="0" smtClean="0"/>
                        <a:t>You see something really scary!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4429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4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3200" dirty="0" smtClean="0"/>
                        <a:t>You really don’t want to do something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053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5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3200" dirty="0" smtClean="0"/>
                        <a:t>Think</a:t>
                      </a:r>
                      <a:r>
                        <a:rPr lang="en-GB" sz="3200" baseline="0" dirty="0" smtClean="0"/>
                        <a:t> about something </a:t>
                      </a:r>
                      <a:r>
                        <a:rPr lang="en-GB" sz="3200" dirty="0" smtClean="0"/>
                        <a:t>really hard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053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6</a:t>
                      </a:r>
                      <a:endParaRPr lang="en-GB" sz="3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You</a:t>
                      </a:r>
                      <a:r>
                        <a:rPr lang="en-GB" sz="3200" baseline="0" dirty="0" smtClean="0"/>
                        <a:t> are really tired and ready for bed</a:t>
                      </a:r>
                      <a:endParaRPr lang="en-GB" sz="32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90506" y="6459755"/>
            <a:ext cx="6624736" cy="365125"/>
          </a:xfrm>
        </p:spPr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5" y="836713"/>
            <a:ext cx="99962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476259"/>
            <a:ext cx="481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Activity 2b: Throw the die and mime the number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11430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3: Match the country with the non-verbal communication!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1800" b="1" dirty="0" smtClean="0">
                <a:solidFill>
                  <a:schemeClr val="bg1"/>
                </a:solidFill>
              </a:rPr>
              <a:t>Click slide for answers: </a:t>
            </a:r>
            <a:r>
              <a:rPr lang="en-GB" sz="1800" b="1" i="1" dirty="0" smtClean="0">
                <a:solidFill>
                  <a:schemeClr val="bg1"/>
                </a:solidFill>
              </a:rPr>
              <a:t>The 1</a:t>
            </a:r>
            <a:r>
              <a:rPr lang="en-GB" sz="1800" b="1" i="1" baseline="30000" dirty="0" smtClean="0">
                <a:solidFill>
                  <a:schemeClr val="bg1"/>
                </a:solidFill>
              </a:rPr>
              <a:t>st</a:t>
            </a:r>
            <a:r>
              <a:rPr lang="en-GB" sz="1800" b="1" i="1" dirty="0" smtClean="0">
                <a:solidFill>
                  <a:schemeClr val="bg1"/>
                </a:solidFill>
              </a:rPr>
              <a:t> letters of the correct answers will spell out a wild animal!</a:t>
            </a:r>
            <a:endParaRPr lang="en-GB" sz="1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37" y="1691967"/>
            <a:ext cx="32149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Here putting both hands in your pockets can be disrespectful!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4137" y="3648382"/>
            <a:ext cx="31017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Here nodding your head can mean ‘ NO!’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4137" y="2702778"/>
            <a:ext cx="32089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 smtClean="0"/>
              <a:t>Here, a </a:t>
            </a:r>
            <a:r>
              <a:rPr lang="en-GB" dirty="0"/>
              <a:t>moving </a:t>
            </a:r>
            <a:r>
              <a:rPr lang="en-GB" dirty="0" smtClean="0"/>
              <a:t>finger </a:t>
            </a:r>
            <a:r>
              <a:rPr lang="en-GB" dirty="0"/>
              <a:t>on the cheek means something is </a:t>
            </a:r>
            <a:r>
              <a:rPr lang="en-GB" dirty="0" smtClean="0"/>
              <a:t>tasty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7015" y="4767759"/>
            <a:ext cx="31217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Here rubbing your tummy means something is tasty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6130" y="5790888"/>
            <a:ext cx="29825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Here people may </a:t>
            </a:r>
            <a:r>
              <a:rPr lang="en-GB" dirty="0"/>
              <a:t>clap hands </a:t>
            </a:r>
            <a:endParaRPr lang="en-GB" dirty="0" smtClean="0"/>
          </a:p>
          <a:p>
            <a:r>
              <a:rPr lang="en-GB" dirty="0" smtClean="0"/>
              <a:t>when </a:t>
            </a:r>
            <a:r>
              <a:rPr lang="en-GB" dirty="0"/>
              <a:t>meeting </a:t>
            </a:r>
            <a:r>
              <a:rPr lang="en-GB" dirty="0" smtClean="0"/>
              <a:t>someone</a:t>
            </a:r>
            <a:endParaRPr lang="en-GB" b="1" dirty="0"/>
          </a:p>
        </p:txBody>
      </p:sp>
      <p:pic>
        <p:nvPicPr>
          <p:cNvPr id="1031" name="Picture 7" descr="C:\Users\Joan\AppData\Local\Microsoft\Windows\Temporary Internet Files\Content.IE5\CCS2SD2Y\MC9000159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92" y="3388569"/>
            <a:ext cx="1336916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oan\AppData\Local\Microsoft\Windows\Temporary Internet Files\Content.IE5\1VLA4LPG\MC9000158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5" y="2418846"/>
            <a:ext cx="1401787" cy="9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oan\AppData\Local\Microsoft\Windows\Temporary Internet Files\Content.IE5\CCS2SD2Y\MC9000159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58" y="1368801"/>
            <a:ext cx="1296922" cy="10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oan\AppData\Local\Microsoft\Windows\Temporary Internet Files\Content.IE5\1VLA4LPG\MC90012919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06256"/>
            <a:ext cx="1196852" cy="10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Joan\AppData\Local\Microsoft\Windows\Temporary Internet Files\Content.IE5\ZXTHZJMV\MC9001292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38" y="4344644"/>
            <a:ext cx="1377537" cy="10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5712" y="2806898"/>
            <a:ext cx="9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TURKEY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88086" y="3700758"/>
            <a:ext cx="96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ITALY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93430" y="595212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GREECE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46506" y="1691967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ENGLAND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51242" y="472159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RUSSIA</a:t>
            </a:r>
            <a:endParaRPr lang="en-GB" b="1" dirty="0"/>
          </a:p>
        </p:txBody>
      </p:sp>
      <p:pic>
        <p:nvPicPr>
          <p:cNvPr id="18" name="Picture 10" descr="C:\Users\Joan\AppData\Local\Microsoft\Windows\Temporary Internet Files\Content.IE5\1VLA4LPG\MC9000158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29" y="1523146"/>
            <a:ext cx="1401787" cy="9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Joan\AppData\Local\Microsoft\Windows\Temporary Internet Files\Content.IE5\CCS2SD2Y\MC9000159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96330"/>
            <a:ext cx="1336916" cy="1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:\Users\Joan\AppData\Local\Microsoft\Windows\Temporary Internet Files\Content.IE5\ZXTHZJMV\MC9001292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96" y="5565821"/>
            <a:ext cx="1377537" cy="10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Joan\AppData\Local\Microsoft\Windows\Temporary Internet Files\Content.IE5\CCS2SD2Y\MC9000159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90" y="4631980"/>
            <a:ext cx="1296922" cy="10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Joan\AppData\Local\Microsoft\Windows\Temporary Internet Files\Content.IE5\1VLA4LPG\MC90012919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96" y="3542074"/>
            <a:ext cx="1196852" cy="10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75656" y="6479725"/>
            <a:ext cx="6359066" cy="365125"/>
          </a:xfrm>
        </p:spPr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24936" cy="70609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7200800" cy="365125"/>
          </a:xfrm>
        </p:spPr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6</a:t>
            </a:fld>
            <a:endParaRPr lang="en-GB"/>
          </a:p>
        </p:txBody>
      </p:sp>
      <p:pic>
        <p:nvPicPr>
          <p:cNvPr id="9218" name="Picture 2" descr="Image result for teacher young pup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9122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765180"/>
              </p:ext>
            </p:extLst>
          </p:nvPr>
        </p:nvGraphicFramePr>
        <p:xfrm>
          <a:off x="590178" y="1243133"/>
          <a:ext cx="8229600" cy="5486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RED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BLUE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BOAT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PURPLE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AEROPLANE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GREEN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BUTTERFLY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CUP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YELLOW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BALL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FISH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ORANGE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TEDDY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DUCK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3610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chemeClr val="bg1"/>
                </a:solidFill>
              </a:rPr>
              <a:t>4a: in pairs make up 2 word phrases using BSL </a:t>
            </a:r>
            <a:r>
              <a:rPr lang="en-GB" sz="2700" b="1" dirty="0" err="1" smtClean="0">
                <a:solidFill>
                  <a:schemeClr val="bg1"/>
                </a:solidFill>
              </a:rPr>
              <a:t>eg</a:t>
            </a:r>
            <a:r>
              <a:rPr lang="en-GB" sz="2700" b="1" dirty="0" smtClean="0">
                <a:solidFill>
                  <a:schemeClr val="bg1"/>
                </a:solidFill>
              </a:rPr>
              <a:t>: blue car</a:t>
            </a:r>
            <a:endParaRPr lang="en-GB" sz="27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blu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2" y="2204865"/>
            <a:ext cx="632375" cy="71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38" y="4933554"/>
            <a:ext cx="7810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6" y="1340769"/>
            <a:ext cx="64122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teddy b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44" y="5892800"/>
            <a:ext cx="735651" cy="82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9" y="3921090"/>
            <a:ext cx="97948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aeropla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13" y="3095256"/>
            <a:ext cx="861134" cy="10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drin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38" y="4108959"/>
            <a:ext cx="733099" cy="8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b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61" y="4874463"/>
            <a:ext cx="886834" cy="9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boa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05245"/>
            <a:ext cx="849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7" descr="c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78" y="2105245"/>
            <a:ext cx="84945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yello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3" y="4917161"/>
            <a:ext cx="787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ha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28" y="3142594"/>
            <a:ext cx="891867" cy="7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butterfl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61" y="3977361"/>
            <a:ext cx="7810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purpl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9" y="3130186"/>
            <a:ext cx="66198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oran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1" y="5892800"/>
            <a:ext cx="745404" cy="83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duc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48" y="5887239"/>
            <a:ext cx="725630" cy="7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7128792" cy="365125"/>
          </a:xfrm>
        </p:spPr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2" descr="Image result for free downloads of basic BSL sig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0"/>
          <a:stretch/>
        </p:blipFill>
        <p:spPr bwMode="auto">
          <a:xfrm>
            <a:off x="203287" y="404664"/>
            <a:ext cx="4998149" cy="57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ree downloads of basic BSL sig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4"/>
          <a:stretch/>
        </p:blipFill>
        <p:spPr bwMode="auto">
          <a:xfrm>
            <a:off x="5171532" y="5013176"/>
            <a:ext cx="3918029" cy="8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24350" r="24061" b="10818"/>
          <a:stretch/>
        </p:blipFill>
        <p:spPr bwMode="auto">
          <a:xfrm>
            <a:off x="179512" y="486258"/>
            <a:ext cx="8614123" cy="593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6381328"/>
            <a:ext cx="6336704" cy="365125"/>
          </a:xfrm>
        </p:spPr>
        <p:txBody>
          <a:bodyPr/>
          <a:lstStyle/>
          <a:p>
            <a:r>
              <a:rPr lang="en-GB" smtClean="0"/>
              <a:t>DISCOVERING LANGUAGE CLASSROOM RESOURCES: joandickielanguages.co.uk: A.1 Shh!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FA84A-E923-4F5E-AD12-583EB93ABFD9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5536" y="44531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4b</a:t>
            </a:r>
            <a:endParaRPr lang="en-GB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10333</TotalTime>
  <Words>764</Words>
  <Application>Microsoft Office PowerPoint</Application>
  <PresentationFormat>On-screen Show (4:3)</PresentationFormat>
  <Paragraphs>132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Shh … !    </vt:lpstr>
      <vt:lpstr>PowerPoint Presentation</vt:lpstr>
      <vt:lpstr>PowerPoint Presentation</vt:lpstr>
      <vt:lpstr>PowerPoint Presentation</vt:lpstr>
      <vt:lpstr>3: Match the country with the non-verbal communication! Click slide for answers: The 1st letters of the correct answers will spell out a wild animal!</vt:lpstr>
      <vt:lpstr>   </vt:lpstr>
      <vt:lpstr>4a: in pairs make up 2 word phrases using BSL eg: blue car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as communication</dc:title>
  <dc:creator>Joan</dc:creator>
  <cp:lastModifiedBy>Suzanne O'Farrell</cp:lastModifiedBy>
  <cp:revision>220</cp:revision>
  <cp:lastPrinted>2012-02-29T18:14:01Z</cp:lastPrinted>
  <dcterms:created xsi:type="dcterms:W3CDTF">2012-01-12T15:34:41Z</dcterms:created>
  <dcterms:modified xsi:type="dcterms:W3CDTF">2019-06-13T14:07:42Z</dcterms:modified>
</cp:coreProperties>
</file>